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56" r:id="rId2"/>
    <p:sldId id="257" r:id="rId3"/>
    <p:sldId id="259" r:id="rId4"/>
    <p:sldId id="258" r:id="rId5"/>
    <p:sldId id="260" r:id="rId6"/>
    <p:sldId id="444" r:id="rId7"/>
    <p:sldId id="469" r:id="rId8"/>
    <p:sldId id="470" r:id="rId9"/>
    <p:sldId id="467" r:id="rId10"/>
    <p:sldId id="459" r:id="rId11"/>
    <p:sldId id="468" r:id="rId12"/>
    <p:sldId id="445" r:id="rId13"/>
    <p:sldId id="446" r:id="rId14"/>
    <p:sldId id="448" r:id="rId15"/>
    <p:sldId id="456" r:id="rId16"/>
  </p:sldIdLst>
  <p:sldSz cx="12192000" cy="6858000"/>
  <p:notesSz cx="6888163" cy="100218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8" autoAdjust="0"/>
    <p:restoredTop sz="94318" autoAdjust="0"/>
  </p:normalViewPr>
  <p:slideViewPr>
    <p:cSldViewPr snapToGrid="0">
      <p:cViewPr varScale="1">
        <p:scale>
          <a:sx n="107" d="100"/>
          <a:sy n="107" d="100"/>
        </p:scale>
        <p:origin x="71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4871" cy="502835"/>
          </a:xfrm>
          <a:prstGeom prst="rect">
            <a:avLst/>
          </a:prstGeom>
        </p:spPr>
        <p:txBody>
          <a:bodyPr vert="horz" lIns="96625" tIns="48312" rIns="96625" bIns="48312" rtlCol="0"/>
          <a:lstStyle>
            <a:lvl1pPr algn="l">
              <a:defRPr sz="1300"/>
            </a:lvl1pPr>
          </a:lstStyle>
          <a:p>
            <a:endParaRPr lang="fr-FR"/>
          </a:p>
        </p:txBody>
      </p:sp>
      <p:sp>
        <p:nvSpPr>
          <p:cNvPr id="3" name="Espace réservé de la date 2"/>
          <p:cNvSpPr>
            <a:spLocks noGrp="1"/>
          </p:cNvSpPr>
          <p:nvPr>
            <p:ph type="dt" idx="1"/>
          </p:nvPr>
        </p:nvSpPr>
        <p:spPr>
          <a:xfrm>
            <a:off x="3901698" y="0"/>
            <a:ext cx="2984871" cy="502835"/>
          </a:xfrm>
          <a:prstGeom prst="rect">
            <a:avLst/>
          </a:prstGeom>
        </p:spPr>
        <p:txBody>
          <a:bodyPr vert="horz" lIns="96625" tIns="48312" rIns="96625" bIns="48312" rtlCol="0"/>
          <a:lstStyle>
            <a:lvl1pPr algn="r">
              <a:defRPr sz="1300"/>
            </a:lvl1pPr>
          </a:lstStyle>
          <a:p>
            <a:fld id="{428F7690-4B4D-464A-82AB-65F3911387E7}" type="datetimeFigureOut">
              <a:rPr lang="fr-FR" smtClean="0"/>
              <a:t>08/10/2021</a:t>
            </a:fld>
            <a:endParaRPr lang="fr-FR"/>
          </a:p>
        </p:txBody>
      </p:sp>
      <p:sp>
        <p:nvSpPr>
          <p:cNvPr id="4" name="Espace réservé de l'image des diapositives 3"/>
          <p:cNvSpPr>
            <a:spLocks noGrp="1" noRot="1" noChangeAspect="1"/>
          </p:cNvSpPr>
          <p:nvPr>
            <p:ph type="sldImg" idx="2"/>
          </p:nvPr>
        </p:nvSpPr>
        <p:spPr>
          <a:xfrm>
            <a:off x="438150" y="1252538"/>
            <a:ext cx="6011863" cy="3382962"/>
          </a:xfrm>
          <a:prstGeom prst="rect">
            <a:avLst/>
          </a:prstGeom>
          <a:noFill/>
          <a:ln w="12700">
            <a:solidFill>
              <a:prstClr val="black"/>
            </a:solidFill>
          </a:ln>
        </p:spPr>
        <p:txBody>
          <a:bodyPr vert="horz" lIns="96625" tIns="48312" rIns="96625" bIns="48312" rtlCol="0" anchor="ctr"/>
          <a:lstStyle/>
          <a:p>
            <a:endParaRPr lang="fr-FR"/>
          </a:p>
        </p:txBody>
      </p:sp>
      <p:sp>
        <p:nvSpPr>
          <p:cNvPr id="5" name="Espace réservé des notes 4"/>
          <p:cNvSpPr>
            <a:spLocks noGrp="1"/>
          </p:cNvSpPr>
          <p:nvPr>
            <p:ph type="body" sz="quarter" idx="3"/>
          </p:nvPr>
        </p:nvSpPr>
        <p:spPr>
          <a:xfrm>
            <a:off x="688817" y="4823034"/>
            <a:ext cx="5510530" cy="3946118"/>
          </a:xfrm>
          <a:prstGeom prst="rect">
            <a:avLst/>
          </a:prstGeom>
        </p:spPr>
        <p:txBody>
          <a:bodyPr vert="horz" lIns="96625" tIns="48312" rIns="96625" bIns="48312"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519055"/>
            <a:ext cx="2984871" cy="502834"/>
          </a:xfrm>
          <a:prstGeom prst="rect">
            <a:avLst/>
          </a:prstGeom>
        </p:spPr>
        <p:txBody>
          <a:bodyPr vert="horz" lIns="96625" tIns="48312" rIns="96625" bIns="48312"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901698" y="9519055"/>
            <a:ext cx="2984871" cy="502834"/>
          </a:xfrm>
          <a:prstGeom prst="rect">
            <a:avLst/>
          </a:prstGeom>
        </p:spPr>
        <p:txBody>
          <a:bodyPr vert="horz" lIns="96625" tIns="48312" rIns="96625" bIns="48312" rtlCol="0" anchor="b"/>
          <a:lstStyle>
            <a:lvl1pPr algn="r">
              <a:defRPr sz="1300"/>
            </a:lvl1pPr>
          </a:lstStyle>
          <a:p>
            <a:fld id="{66D02E87-4B73-4E5E-9C14-F21D5298E65B}" type="slidenum">
              <a:rPr lang="fr-FR" smtClean="0"/>
              <a:t>‹N°›</a:t>
            </a:fld>
            <a:endParaRPr lang="fr-FR"/>
          </a:p>
        </p:txBody>
      </p:sp>
    </p:spTree>
    <p:extLst>
      <p:ext uri="{BB962C8B-B14F-4D97-AF65-F5344CB8AC3E}">
        <p14:creationId xmlns:p14="http://schemas.microsoft.com/office/powerpoint/2010/main" val="3813095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85000" lnSpcReduction="20000"/>
          </a:bodyPr>
          <a:lstStyle/>
          <a:p>
            <a:r>
              <a:rPr lang="fr-FR" dirty="0"/>
              <a:t>Dès le début de l’épreuve, les candidats reçoivent l'intégralité du sujet. L'évaluation commence par l'écoute collective d'un document sonore (enregistrement audio ou vidéo). A l'issue des trois écoutes de ce document, les candidats utilisent le temps dont ils disposent comme ils le souhaitent pour réaliser l'ensemble des tâches demandées dans les trois compétences évaluées.</a:t>
            </a:r>
          </a:p>
          <a:p>
            <a:endParaRPr lang="fr-FR" dirty="0"/>
          </a:p>
          <a:p>
            <a:r>
              <a:rPr lang="fr-FR" b="1" dirty="0"/>
              <a:t>CO</a:t>
            </a:r>
          </a:p>
          <a:p>
            <a:r>
              <a:rPr lang="fr-FR" dirty="0"/>
              <a:t>...attester que le candidat a identifié et compris : </a:t>
            </a:r>
          </a:p>
          <a:p>
            <a:r>
              <a:rPr lang="fr-FR" dirty="0"/>
              <a:t>-la nature et le thème principal du document ; -</a:t>
            </a:r>
          </a:p>
          <a:p>
            <a:r>
              <a:rPr lang="fr-FR" dirty="0"/>
              <a:t>-la situation, les faits marquants, les événements principaux, les informations significatives, etc. ; </a:t>
            </a:r>
          </a:p>
          <a:p>
            <a:r>
              <a:rPr lang="fr-FR" dirty="0"/>
              <a:t>-l'identité des personnes (ou personnages) et, éventuellement, les liens entre elles (entre eux) ; </a:t>
            </a:r>
          </a:p>
          <a:p>
            <a:endParaRPr lang="fr-FR" dirty="0"/>
          </a:p>
          <a:p>
            <a:r>
              <a:rPr lang="fr-FR" dirty="0"/>
              <a:t>-les différents points de vue ; </a:t>
            </a:r>
          </a:p>
          <a:p>
            <a:r>
              <a:rPr lang="fr-FR" dirty="0"/>
              <a:t>-les éventuels éléments implicites du document ; </a:t>
            </a:r>
          </a:p>
          <a:p>
            <a:r>
              <a:rPr lang="fr-FR" dirty="0"/>
              <a:t>-la fonction et la portée du document (relater, informer, convaincre, critiquer, dénoncer, divertir, etc.).</a:t>
            </a:r>
          </a:p>
          <a:p>
            <a:endParaRPr lang="fr-FR" dirty="0"/>
          </a:p>
          <a:p>
            <a:r>
              <a:rPr lang="fr-FR" b="1" dirty="0"/>
              <a:t>CE</a:t>
            </a:r>
          </a:p>
          <a:p>
            <a:r>
              <a:rPr lang="fr-FR" dirty="0"/>
              <a:t>Peut comporter des éléments de guidage, a pour objet d'attester que le candidat a identifié et compris:</a:t>
            </a:r>
          </a:p>
          <a:p>
            <a:r>
              <a:rPr lang="fr-FR" dirty="0"/>
              <a:t>la nature et le thème principal du document;</a:t>
            </a:r>
          </a:p>
          <a:p>
            <a:r>
              <a:rPr lang="fr-FR" dirty="0"/>
              <a:t>la situation, les faits marquants, les événements principaux, les informations significatives, etc.;</a:t>
            </a:r>
          </a:p>
          <a:p>
            <a:r>
              <a:rPr lang="fr-FR" dirty="0"/>
              <a:t>l'identité des personnes (ou personnages) et, éventuellement, les liens entre elles (entre eux);</a:t>
            </a:r>
          </a:p>
          <a:p>
            <a:r>
              <a:rPr lang="fr-FR" dirty="0"/>
              <a:t>les différents points de vue;</a:t>
            </a:r>
          </a:p>
          <a:p>
            <a:r>
              <a:rPr lang="fr-FR" dirty="0"/>
              <a:t>les éventuels éléments implicites du document;</a:t>
            </a:r>
          </a:p>
          <a:p>
            <a:r>
              <a:rPr lang="fr-FR" dirty="0"/>
              <a:t>la fonction et la portée du document (relater, informer, convaincre, critiquer, dénoncer, divertir, etc.).</a:t>
            </a:r>
          </a:p>
          <a:p>
            <a:endParaRPr lang="fr-FR" dirty="0"/>
          </a:p>
          <a:p>
            <a:r>
              <a:rPr lang="fr-FR" b="1" dirty="0"/>
              <a:t>EE</a:t>
            </a:r>
          </a:p>
          <a:p>
            <a:pPr defTabSz="955618">
              <a:defRPr/>
            </a:pPr>
            <a:r>
              <a:rPr lang="fr-FR" dirty="0"/>
              <a:t>Selon les sujets, les candidats peuvent être invités à réagir à une problématique d'ordre général, à commenter une citation ou une affirmation, à répondre à un message écrit (lettre, courriel, post ou article de blog, etc.) en langue vivante étrangère. </a:t>
            </a:r>
          </a:p>
          <a:p>
            <a:endParaRPr lang="fr-FR" b="1" dirty="0"/>
          </a:p>
          <a:p>
            <a:endParaRPr lang="fr-FR" dirty="0"/>
          </a:p>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6</a:t>
            </a:fld>
            <a:endParaRPr lang="fr-FR" dirty="0"/>
          </a:p>
        </p:txBody>
      </p:sp>
    </p:spTree>
    <p:extLst>
      <p:ext uri="{BB962C8B-B14F-4D97-AF65-F5344CB8AC3E}">
        <p14:creationId xmlns:p14="http://schemas.microsoft.com/office/powerpoint/2010/main" val="3234192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a:t>EOC</a:t>
            </a:r>
          </a:p>
          <a:p>
            <a:r>
              <a:rPr lang="fr-FR" dirty="0"/>
              <a:t>Présentation soit d'un travail, d'un projet, d'un produit ou d'un service dont la réalisation, dans le cadre des enseignements généraux et / ou professionnels qu'il-elle a suivis, a fait appel à une utilisation de la langue vivante étrangère;</a:t>
            </a:r>
          </a:p>
          <a:p>
            <a:r>
              <a:rPr lang="fr-FR" dirty="0"/>
              <a:t>soit d'une expérience professionnelle, tout particulièrement une expérience ayant fait appel à une utilisation de la langue vivante étrangère, que cette expérience ait été vécue en France ou dans le cadre d'une mobilité à l'étranger.</a:t>
            </a:r>
          </a:p>
          <a:p>
            <a:endParaRPr lang="fr-FR" dirty="0"/>
          </a:p>
          <a:p>
            <a:r>
              <a:rPr lang="fr-FR" b="1" dirty="0"/>
              <a:t>EOI</a:t>
            </a:r>
          </a:p>
          <a:p>
            <a:r>
              <a:rPr lang="fr-FR" dirty="0"/>
              <a:t>Dans l'hypothèse où le candidat ne s'est pas ou très peu exprimé dans le cadre de la première partie de l'épreuve (expression orale en continu), l'évaluateur ouvre, élargit et, si besoin, multiplie les objets sur lesquels peut porter l'échange conversationnel attendu.</a:t>
            </a:r>
            <a:endParaRPr lang="fr-FR" b="1" dirty="0"/>
          </a:p>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12</a:t>
            </a:fld>
            <a:endParaRPr lang="fr-FR" dirty="0"/>
          </a:p>
        </p:txBody>
      </p:sp>
    </p:spTree>
    <p:extLst>
      <p:ext uri="{BB962C8B-B14F-4D97-AF65-F5344CB8AC3E}">
        <p14:creationId xmlns:p14="http://schemas.microsoft.com/office/powerpoint/2010/main" val="1821204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Niveau B1 +</a:t>
            </a:r>
          </a:p>
          <a:p>
            <a:r>
              <a:rPr lang="fr-FR" dirty="0"/>
              <a:t>Notée sur 20 (les points au-dessus de 10 comptent) </a:t>
            </a:r>
          </a:p>
          <a:p>
            <a:r>
              <a:rPr lang="fr-FR" dirty="0"/>
              <a:t>LV autre que celle choisie pour l’épreuve obligatoire</a:t>
            </a:r>
          </a:p>
          <a:p>
            <a:r>
              <a:rPr lang="fr-FR" b="1" dirty="0"/>
              <a:t>EOC &amp; EOI : idem épreuve obligatoire</a:t>
            </a:r>
          </a:p>
          <a:p>
            <a:r>
              <a:rPr lang="fr-FR" b="1" dirty="0"/>
              <a:t>CE</a:t>
            </a:r>
          </a:p>
          <a:p>
            <a:r>
              <a:rPr lang="fr-FR" dirty="0"/>
              <a:t>15 lignes max.</a:t>
            </a:r>
          </a:p>
          <a:p>
            <a:r>
              <a:rPr lang="fr-FR" dirty="0"/>
              <a:t>Contexte professionnel/personnel</a:t>
            </a:r>
          </a:p>
          <a:p>
            <a:r>
              <a:rPr lang="fr-FR" dirty="0"/>
              <a:t>Texte authentique</a:t>
            </a:r>
          </a:p>
          <a:p>
            <a:r>
              <a:rPr lang="fr-FR" dirty="0"/>
              <a:t>3mn max. pour prendre connaissance du texte </a:t>
            </a:r>
          </a:p>
          <a:p>
            <a:r>
              <a:rPr lang="fr-FR" dirty="0"/>
              <a:t>Le candidat peut souligner, annoter, etc.</a:t>
            </a:r>
          </a:p>
          <a:p>
            <a:r>
              <a:rPr lang="fr-FR" dirty="0"/>
              <a:t>4 à 6 questions en français/réponse en français</a:t>
            </a:r>
          </a:p>
          <a:p>
            <a:r>
              <a:rPr lang="fr-FR" dirty="0"/>
              <a:t>Supports restitués au jury en fin d’épreuve (prévoir plusieurs supports)</a:t>
            </a:r>
          </a:p>
          <a:p>
            <a:endParaRPr lang="fr-FR" b="1" dirty="0"/>
          </a:p>
          <a:p>
            <a:endParaRPr lang="fr-FR" b="1" dirty="0"/>
          </a:p>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13</a:t>
            </a:fld>
            <a:endParaRPr lang="fr-FR" dirty="0"/>
          </a:p>
        </p:txBody>
      </p:sp>
    </p:spTree>
    <p:extLst>
      <p:ext uri="{BB962C8B-B14F-4D97-AF65-F5344CB8AC3E}">
        <p14:creationId xmlns:p14="http://schemas.microsoft.com/office/powerpoint/2010/main" val="18212043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50813" y="1360488"/>
            <a:ext cx="6526212" cy="3671887"/>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defTabSz="958484">
              <a:defRPr/>
            </a:pPr>
            <a:fld id="{746222AF-2293-4807-B3DA-261D2C17952F}" type="slidenum">
              <a:rPr lang="fr-FR">
                <a:solidFill>
                  <a:prstClr val="black"/>
                </a:solidFill>
                <a:latin typeface="Calibri"/>
              </a:rPr>
              <a:pPr defTabSz="958484">
                <a:defRPr/>
              </a:pPr>
              <a:t>15</a:t>
            </a:fld>
            <a:endParaRPr lang="fr-FR" dirty="0">
              <a:solidFill>
                <a:prstClr val="black"/>
              </a:solidFill>
              <a:latin typeface="Calibri"/>
            </a:endParaRPr>
          </a:p>
        </p:txBody>
      </p:sp>
    </p:spTree>
    <p:extLst>
      <p:ext uri="{BB962C8B-B14F-4D97-AF65-F5344CB8AC3E}">
        <p14:creationId xmlns:p14="http://schemas.microsoft.com/office/powerpoint/2010/main" val="2610469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fr-FR"/>
              <a:t>Modifiez le style du titre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10/8/21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Diapositive Titre">
    <p:spTree>
      <p:nvGrpSpPr>
        <p:cNvPr id="1" name=""/>
        <p:cNvGrpSpPr/>
        <p:nvPr/>
      </p:nvGrpSpPr>
      <p:grpSpPr>
        <a:xfrm>
          <a:off x="0" y="0"/>
          <a:ext cx="0" cy="0"/>
          <a:chOff x="0" y="0"/>
          <a:chExt cx="0" cy="0"/>
        </a:xfrm>
      </p:grpSpPr>
      <p:sp>
        <p:nvSpPr>
          <p:cNvPr id="4" name="Rectangle 3"/>
          <p:cNvSpPr/>
          <p:nvPr/>
        </p:nvSpPr>
        <p:spPr>
          <a:xfrm>
            <a:off x="0" y="2519367"/>
            <a:ext cx="1439333" cy="18097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marL="0" marR="0" lvl="0" indent="0" algn="ctr" defTabSz="685783" rtl="0" eaLnBrk="1" fontAlgn="auto" latinLnBrk="0" hangingPunct="1">
              <a:lnSpc>
                <a:spcPct val="100000"/>
              </a:lnSpc>
              <a:spcBef>
                <a:spcPts val="0"/>
              </a:spcBef>
              <a:spcAft>
                <a:spcPts val="0"/>
              </a:spcAft>
              <a:buClrTx/>
              <a:buSzTx/>
              <a:buFontTx/>
              <a:buNone/>
              <a:tabLst/>
              <a:defRPr/>
            </a:pPr>
            <a:endParaRPr kumimoji="0" lang="fr-FR" sz="1333" b="0" i="0" u="none" strike="noStrike" kern="1200" cap="none" spc="0" normalizeH="0" baseline="0" noProof="0">
              <a:ln>
                <a:noFill/>
              </a:ln>
              <a:solidFill>
                <a:prstClr val="white"/>
              </a:solidFill>
              <a:effectLst/>
              <a:uLnTx/>
              <a:uFillTx/>
              <a:latin typeface="Arial Narrow"/>
              <a:ea typeface="+mn-ea"/>
              <a:cs typeface="+mn-cs"/>
            </a:endParaRPr>
          </a:p>
        </p:txBody>
      </p:sp>
      <p:sp>
        <p:nvSpPr>
          <p:cNvPr id="5" name="Rectangle 4"/>
          <p:cNvSpPr/>
          <p:nvPr/>
        </p:nvSpPr>
        <p:spPr>
          <a:xfrm>
            <a:off x="10752668" y="2519367"/>
            <a:ext cx="1439333" cy="18097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marL="0" marR="0" lvl="0" indent="0" algn="ctr" defTabSz="685783" rtl="0" eaLnBrk="1" fontAlgn="auto" latinLnBrk="0" hangingPunct="1">
              <a:lnSpc>
                <a:spcPct val="100000"/>
              </a:lnSpc>
              <a:spcBef>
                <a:spcPts val="0"/>
              </a:spcBef>
              <a:spcAft>
                <a:spcPts val="0"/>
              </a:spcAft>
              <a:buClrTx/>
              <a:buSzTx/>
              <a:buFontTx/>
              <a:buNone/>
              <a:tabLst/>
              <a:defRPr/>
            </a:pPr>
            <a:endParaRPr kumimoji="0" lang="fr-FR" sz="1333" b="0" i="0" u="none" strike="noStrike" kern="1200" cap="none" spc="0" normalizeH="0" baseline="0" noProof="0">
              <a:ln>
                <a:noFill/>
              </a:ln>
              <a:solidFill>
                <a:prstClr val="white"/>
              </a:solidFill>
              <a:effectLst/>
              <a:uLnTx/>
              <a:uFillTx/>
              <a:latin typeface="Arial Narrow"/>
              <a:ea typeface="+mn-ea"/>
              <a:cs typeface="+mn-cs"/>
            </a:endParaRPr>
          </a:p>
        </p:txBody>
      </p:sp>
      <p:sp>
        <p:nvSpPr>
          <p:cNvPr id="2" name="Titre 1"/>
          <p:cNvSpPr>
            <a:spLocks noGrp="1"/>
          </p:cNvSpPr>
          <p:nvPr>
            <p:ph type="ctrTitle"/>
          </p:nvPr>
        </p:nvSpPr>
        <p:spPr>
          <a:xfrm>
            <a:off x="1920004" y="900000"/>
            <a:ext cx="8043433" cy="694934"/>
          </a:xfrm>
        </p:spPr>
        <p:txBody>
          <a:bodyPr>
            <a:spAutoFit/>
          </a:bodyPr>
          <a:lstStyle/>
          <a:p>
            <a:r>
              <a:rPr lang="fr-FR"/>
              <a:t>Modifiez le style du titre</a:t>
            </a:r>
            <a:endParaRPr lang="fr-FR" dirty="0"/>
          </a:p>
        </p:txBody>
      </p:sp>
      <p:sp>
        <p:nvSpPr>
          <p:cNvPr id="3" name="Sous-titre 2"/>
          <p:cNvSpPr>
            <a:spLocks noGrp="1"/>
          </p:cNvSpPr>
          <p:nvPr>
            <p:ph type="subTitle" idx="1"/>
          </p:nvPr>
        </p:nvSpPr>
        <p:spPr>
          <a:xfrm>
            <a:off x="1920004" y="2520002"/>
            <a:ext cx="8043433" cy="289310"/>
          </a:xfrm>
        </p:spPr>
        <p:txBody>
          <a:bodyPr lIns="0" tIns="0" rIns="0" bIns="0">
            <a:spAutoFit/>
          </a:bodyPr>
          <a:lstStyle>
            <a:lvl1pPr marL="0" indent="0" algn="l">
              <a:spcBef>
                <a:spcPts val="0"/>
              </a:spcBef>
              <a:buNone/>
              <a:defRPr>
                <a:solidFill>
                  <a:schemeClr val="bg1"/>
                </a:solidFill>
              </a:defRPr>
            </a:lvl1pPr>
            <a:lvl2pPr marL="342891" indent="0" algn="ctr">
              <a:buNone/>
              <a:defRPr>
                <a:solidFill>
                  <a:schemeClr val="tx1">
                    <a:tint val="75000"/>
                  </a:schemeClr>
                </a:solidFill>
              </a:defRPr>
            </a:lvl2pPr>
            <a:lvl3pPr marL="685783" indent="0" algn="ctr">
              <a:buNone/>
              <a:defRPr>
                <a:solidFill>
                  <a:schemeClr val="tx1">
                    <a:tint val="75000"/>
                  </a:schemeClr>
                </a:solidFill>
              </a:defRPr>
            </a:lvl3pPr>
            <a:lvl4pPr marL="1028674"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1" indent="0" algn="ctr">
              <a:buNone/>
              <a:defRPr>
                <a:solidFill>
                  <a:schemeClr val="tx1">
                    <a:tint val="75000"/>
                  </a:schemeClr>
                </a:solidFill>
              </a:defRPr>
            </a:lvl9pPr>
          </a:lstStyle>
          <a:p>
            <a:r>
              <a:rPr lang="fr-FR"/>
              <a:t>Modifiez le style des sous-titres du masque</a:t>
            </a:r>
            <a:endParaRPr lang="fr-FR" dirty="0"/>
          </a:p>
        </p:txBody>
      </p:sp>
      <p:sp>
        <p:nvSpPr>
          <p:cNvPr id="6" name="Espace réservé de la date 3"/>
          <p:cNvSpPr>
            <a:spLocks noGrp="1"/>
          </p:cNvSpPr>
          <p:nvPr>
            <p:ph type="dt" sz="half" idx="10"/>
          </p:nvPr>
        </p:nvSpPr>
        <p:spPr>
          <a:xfrm>
            <a:off x="1919817" y="3711579"/>
            <a:ext cx="2844800" cy="365125"/>
          </a:xfrm>
        </p:spPr>
        <p:txBody>
          <a:bodyPr/>
          <a:lstStyle>
            <a:lvl1pPr>
              <a:defRPr/>
            </a:lvl1pPr>
          </a:lstStyle>
          <a:p>
            <a:pPr>
              <a:defRPr/>
            </a:pPr>
            <a:fld id="{AC835DE8-351C-49B8-B040-F60970B77A69}" type="datetimeFigureOut">
              <a:rPr lang="fr-FR" smtClean="0">
                <a:solidFill>
                  <a:prstClr val="white"/>
                </a:solidFill>
                <a:cs typeface="Arial" charset="0"/>
              </a:rPr>
              <a:pPr>
                <a:defRPr/>
              </a:pPr>
              <a:t>08/10/2021</a:t>
            </a:fld>
            <a:endParaRPr lang="fr-FR" dirty="0">
              <a:solidFill>
                <a:prstClr val="white"/>
              </a:solidFill>
              <a:cs typeface="Arial" charset="0"/>
            </a:endParaRPr>
          </a:p>
        </p:txBody>
      </p:sp>
      <p:sp>
        <p:nvSpPr>
          <p:cNvPr id="7" name="Espace réservé du pied de page 4"/>
          <p:cNvSpPr>
            <a:spLocks noGrp="1"/>
          </p:cNvSpPr>
          <p:nvPr>
            <p:ph type="ftr" sz="quarter" idx="11"/>
          </p:nvPr>
        </p:nvSpPr>
        <p:spPr/>
        <p:txBody>
          <a:bodyPr/>
          <a:lstStyle>
            <a:lvl1pPr>
              <a:defRPr/>
            </a:lvl1pPr>
          </a:lstStyle>
          <a:p>
            <a:pPr>
              <a:defRPr/>
            </a:pPr>
            <a:endParaRPr lang="fr-FR" dirty="0">
              <a:solidFill>
                <a:prstClr val="black">
                  <a:tint val="75000"/>
                </a:prstClr>
              </a:solidFill>
              <a:cs typeface="Arial" charset="0"/>
            </a:endParaRPr>
          </a:p>
        </p:txBody>
      </p:sp>
    </p:spTree>
    <p:extLst>
      <p:ext uri="{BB962C8B-B14F-4D97-AF65-F5344CB8AC3E}">
        <p14:creationId xmlns:p14="http://schemas.microsoft.com/office/powerpoint/2010/main" val="2129409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10/8/21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fr-FR"/>
              <a:t>Modifiez le style du titre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10/8/21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10/8/21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10/8/21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10/8/21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fr-FR"/>
              <a:t>Modifiez le style du titre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10/8/21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fr-FR"/>
              <a:t>Modifiez le style du titre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10/8/21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10/8/21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langues-lp.ac-dijon.f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https://www.education.gouv.fr/bo/20/Hebdo30/MENE2015195A.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8B0C51-B1B7-472E-803B-DDC6D38E84D2}"/>
              </a:ext>
            </a:extLst>
          </p:cNvPr>
          <p:cNvSpPr>
            <a:spLocks noGrp="1"/>
          </p:cNvSpPr>
          <p:nvPr>
            <p:ph type="ctrTitle"/>
          </p:nvPr>
        </p:nvSpPr>
        <p:spPr>
          <a:xfrm>
            <a:off x="1915127" y="1245704"/>
            <a:ext cx="8361229" cy="2309672"/>
          </a:xfrm>
        </p:spPr>
        <p:txBody>
          <a:bodyPr/>
          <a:lstStyle/>
          <a:p>
            <a:r>
              <a:rPr lang="fr-FR" sz="5400" dirty="0">
                <a:solidFill>
                  <a:srgbClr val="FF0000"/>
                </a:solidFill>
              </a:rPr>
              <a:t>Nouvelles modalités d’examen en bac pro</a:t>
            </a:r>
            <a:br>
              <a:rPr lang="fr-FR" sz="5400" dirty="0">
                <a:solidFill>
                  <a:srgbClr val="FF0000"/>
                </a:solidFill>
              </a:rPr>
            </a:br>
            <a:r>
              <a:rPr lang="fr-FR" sz="5400" dirty="0">
                <a:solidFill>
                  <a:srgbClr val="FF0000"/>
                </a:solidFill>
              </a:rPr>
              <a:t>2021-22</a:t>
            </a:r>
          </a:p>
        </p:txBody>
      </p:sp>
      <p:sp>
        <p:nvSpPr>
          <p:cNvPr id="4" name="Sous-titre 2">
            <a:extLst>
              <a:ext uri="{FF2B5EF4-FFF2-40B4-BE49-F238E27FC236}">
                <a16:creationId xmlns:a16="http://schemas.microsoft.com/office/drawing/2014/main" id="{4F016ED5-F75B-46BB-8592-4571648C4743}"/>
              </a:ext>
            </a:extLst>
          </p:cNvPr>
          <p:cNvSpPr txBox="1">
            <a:spLocks/>
          </p:cNvSpPr>
          <p:nvPr/>
        </p:nvSpPr>
        <p:spPr>
          <a:xfrm>
            <a:off x="2680163" y="3787390"/>
            <a:ext cx="6831673" cy="1654785"/>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r>
              <a:rPr lang="fr-FR" sz="2400" b="1" dirty="0"/>
              <a:t>Académie de Besançon</a:t>
            </a:r>
          </a:p>
          <a:p>
            <a:r>
              <a:rPr lang="fr-FR" sz="2400" dirty="0"/>
              <a:t>Evelyne Dard (IEN allemand-lettres</a:t>
            </a:r>
          </a:p>
          <a:p>
            <a:r>
              <a:rPr lang="fr-FR" sz="2400" dirty="0"/>
              <a:t>Aurore Cortes-Cheyron (IEN espagnol-lettres)</a:t>
            </a:r>
          </a:p>
          <a:p>
            <a:r>
              <a:rPr lang="fr-FR" sz="2400" dirty="0"/>
              <a:t>Christine Bourdens (IEN anglais-lettres)</a:t>
            </a:r>
          </a:p>
        </p:txBody>
      </p:sp>
    </p:spTree>
    <p:extLst>
      <p:ext uri="{BB962C8B-B14F-4D97-AF65-F5344CB8AC3E}">
        <p14:creationId xmlns:p14="http://schemas.microsoft.com/office/powerpoint/2010/main" val="2982073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C628F9-0FB9-47E8-BA96-6069036997DC}"/>
              </a:ext>
            </a:extLst>
          </p:cNvPr>
          <p:cNvSpPr>
            <a:spLocks noGrp="1"/>
          </p:cNvSpPr>
          <p:nvPr>
            <p:ph type="title"/>
          </p:nvPr>
        </p:nvSpPr>
        <p:spPr/>
        <p:txBody>
          <a:bodyPr/>
          <a:lstStyle/>
          <a:p>
            <a:pPr algn="ctr"/>
            <a:r>
              <a:rPr lang="fr-FR" dirty="0"/>
              <a:t>PROPOSITION DE SUJET</a:t>
            </a:r>
          </a:p>
        </p:txBody>
      </p:sp>
      <p:sp>
        <p:nvSpPr>
          <p:cNvPr id="3" name="Espace réservé du contenu 2">
            <a:extLst>
              <a:ext uri="{FF2B5EF4-FFF2-40B4-BE49-F238E27FC236}">
                <a16:creationId xmlns:a16="http://schemas.microsoft.com/office/drawing/2014/main" id="{7BE6EFB3-0193-45C8-A27A-DB33FC3A34E5}"/>
              </a:ext>
            </a:extLst>
          </p:cNvPr>
          <p:cNvSpPr>
            <a:spLocks noGrp="1"/>
          </p:cNvSpPr>
          <p:nvPr>
            <p:ph idx="1"/>
          </p:nvPr>
        </p:nvSpPr>
        <p:spPr/>
        <p:txBody>
          <a:bodyPr>
            <a:normAutofit/>
          </a:bodyPr>
          <a:lstStyle/>
          <a:p>
            <a:pPr marL="0" indent="0" algn="ctr">
              <a:buNone/>
            </a:pPr>
            <a:r>
              <a:rPr lang="fr-FR" sz="4800" dirty="0">
                <a:solidFill>
                  <a:srgbClr val="FF0000"/>
                </a:solidFill>
              </a:rPr>
              <a:t>SUJET ALLEMAND</a:t>
            </a:r>
          </a:p>
        </p:txBody>
      </p:sp>
    </p:spTree>
    <p:extLst>
      <p:ext uri="{BB962C8B-B14F-4D97-AF65-F5344CB8AC3E}">
        <p14:creationId xmlns:p14="http://schemas.microsoft.com/office/powerpoint/2010/main" val="615843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C628F9-0FB9-47E8-BA96-6069036997DC}"/>
              </a:ext>
            </a:extLst>
          </p:cNvPr>
          <p:cNvSpPr>
            <a:spLocks noGrp="1"/>
          </p:cNvSpPr>
          <p:nvPr>
            <p:ph type="title"/>
          </p:nvPr>
        </p:nvSpPr>
        <p:spPr/>
        <p:txBody>
          <a:bodyPr/>
          <a:lstStyle/>
          <a:p>
            <a:pPr algn="ctr"/>
            <a:r>
              <a:rPr lang="fr-FR" dirty="0"/>
              <a:t>PROPOSITION DE SUJET</a:t>
            </a:r>
          </a:p>
        </p:txBody>
      </p:sp>
      <p:sp>
        <p:nvSpPr>
          <p:cNvPr id="3" name="Espace réservé du contenu 2">
            <a:extLst>
              <a:ext uri="{FF2B5EF4-FFF2-40B4-BE49-F238E27FC236}">
                <a16:creationId xmlns:a16="http://schemas.microsoft.com/office/drawing/2014/main" id="{7BE6EFB3-0193-45C8-A27A-DB33FC3A34E5}"/>
              </a:ext>
            </a:extLst>
          </p:cNvPr>
          <p:cNvSpPr>
            <a:spLocks noGrp="1"/>
          </p:cNvSpPr>
          <p:nvPr>
            <p:ph idx="1"/>
          </p:nvPr>
        </p:nvSpPr>
        <p:spPr/>
        <p:txBody>
          <a:bodyPr>
            <a:normAutofit/>
          </a:bodyPr>
          <a:lstStyle/>
          <a:p>
            <a:pPr marL="0" indent="0" algn="ctr">
              <a:buNone/>
            </a:pPr>
            <a:r>
              <a:rPr lang="fr-FR" sz="4800" dirty="0">
                <a:solidFill>
                  <a:srgbClr val="FF0000"/>
                </a:solidFill>
              </a:rPr>
              <a:t>SUJET ANGLAIS</a:t>
            </a:r>
          </a:p>
          <a:p>
            <a:pPr marL="0" indent="0" algn="ctr">
              <a:buNone/>
            </a:pPr>
            <a:r>
              <a:rPr lang="fr-FR" sz="1800" dirty="0">
                <a:solidFill>
                  <a:srgbClr val="FF0000"/>
                </a:solidFill>
              </a:rPr>
              <a:t>Gabarit sur le site langues + grilles de notation bac pro </a:t>
            </a:r>
          </a:p>
          <a:p>
            <a:pPr marL="0" indent="0" algn="ctr">
              <a:buNone/>
            </a:pPr>
            <a:r>
              <a:rPr lang="fr-FR" sz="1800" u="sng" dirty="0">
                <a:solidFill>
                  <a:srgbClr val="FF0000"/>
                </a:solidFill>
              </a:rPr>
              <a:t>Documents ressources </a:t>
            </a:r>
            <a:r>
              <a:rPr lang="fr-FR" sz="1800" dirty="0">
                <a:solidFill>
                  <a:srgbClr val="FF0000"/>
                </a:solidFill>
              </a:rPr>
              <a:t>:</a:t>
            </a:r>
          </a:p>
          <a:p>
            <a:pPr marL="0" indent="0" algn="ctr">
              <a:buNone/>
            </a:pPr>
            <a:r>
              <a:rPr lang="fr-FR" sz="1800" dirty="0">
                <a:solidFill>
                  <a:srgbClr val="FF0000"/>
                </a:solidFill>
              </a:rPr>
              <a:t>EOC </a:t>
            </a:r>
          </a:p>
          <a:p>
            <a:pPr marL="0" indent="0" algn="ctr">
              <a:buNone/>
            </a:pPr>
            <a:r>
              <a:rPr lang="fr-FR" sz="1800" dirty="0">
                <a:solidFill>
                  <a:srgbClr val="FF0000"/>
                </a:solidFill>
              </a:rPr>
              <a:t>Comparatif nouvelles modalités d’évaluation LV CAP/BAC PRO</a:t>
            </a:r>
          </a:p>
          <a:p>
            <a:pPr marL="0" indent="0" algn="ctr">
              <a:buNone/>
            </a:pPr>
            <a:r>
              <a:rPr lang="fr-FR" sz="1800" dirty="0">
                <a:hlinkClick r:id="rId2"/>
              </a:rPr>
              <a:t>http://langues-lp.ac-dijon.fr</a:t>
            </a:r>
            <a:endParaRPr lang="fr-FR" sz="1800" dirty="0"/>
          </a:p>
          <a:p>
            <a:pPr marL="0" indent="0" algn="ctr">
              <a:buNone/>
            </a:pPr>
            <a:endParaRPr lang="fr-FR" sz="1800" dirty="0">
              <a:solidFill>
                <a:srgbClr val="FF0000"/>
              </a:solidFill>
            </a:endParaRPr>
          </a:p>
        </p:txBody>
      </p:sp>
    </p:spTree>
    <p:extLst>
      <p:ext uri="{BB962C8B-B14F-4D97-AF65-F5344CB8AC3E}">
        <p14:creationId xmlns:p14="http://schemas.microsoft.com/office/powerpoint/2010/main" val="3736248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3411273174"/>
              </p:ext>
            </p:extLst>
          </p:nvPr>
        </p:nvGraphicFramePr>
        <p:xfrm>
          <a:off x="0" y="0"/>
          <a:ext cx="12192001" cy="6858001"/>
        </p:xfrm>
        <a:graphic>
          <a:graphicData uri="http://schemas.openxmlformats.org/drawingml/2006/table">
            <a:tbl>
              <a:tblPr firstRow="1" firstCol="1" bandRow="1">
                <a:tableStyleId>{5C22544A-7EE6-4342-B048-85BDC9FD1C3A}</a:tableStyleId>
              </a:tblPr>
              <a:tblGrid>
                <a:gridCol w="3183102">
                  <a:extLst>
                    <a:ext uri="{9D8B030D-6E8A-4147-A177-3AD203B41FA5}">
                      <a16:colId xmlns:a16="http://schemas.microsoft.com/office/drawing/2014/main" val="20000"/>
                    </a:ext>
                  </a:extLst>
                </a:gridCol>
                <a:gridCol w="3877926">
                  <a:extLst>
                    <a:ext uri="{9D8B030D-6E8A-4147-A177-3AD203B41FA5}">
                      <a16:colId xmlns:a16="http://schemas.microsoft.com/office/drawing/2014/main" val="20001"/>
                    </a:ext>
                  </a:extLst>
                </a:gridCol>
                <a:gridCol w="3493428">
                  <a:extLst>
                    <a:ext uri="{9D8B030D-6E8A-4147-A177-3AD203B41FA5}">
                      <a16:colId xmlns:a16="http://schemas.microsoft.com/office/drawing/2014/main" val="20002"/>
                    </a:ext>
                  </a:extLst>
                </a:gridCol>
                <a:gridCol w="1637545">
                  <a:extLst>
                    <a:ext uri="{9D8B030D-6E8A-4147-A177-3AD203B41FA5}">
                      <a16:colId xmlns:a16="http://schemas.microsoft.com/office/drawing/2014/main" val="20003"/>
                    </a:ext>
                  </a:extLst>
                </a:gridCol>
              </a:tblGrid>
              <a:tr h="1199934">
                <a:tc gridSpan="4">
                  <a:txBody>
                    <a:bodyPr/>
                    <a:lstStyle/>
                    <a:p>
                      <a:pPr algn="ctr">
                        <a:lnSpc>
                          <a:spcPct val="107000"/>
                        </a:lnSpc>
                        <a:spcAft>
                          <a:spcPts val="0"/>
                        </a:spcAft>
                      </a:pPr>
                      <a:r>
                        <a:rPr lang="fr-FR" sz="700" dirty="0">
                          <a:effectLst/>
                        </a:rPr>
                        <a:t> </a:t>
                      </a:r>
                      <a:endParaRPr lang="fr-FR" sz="500" dirty="0">
                        <a:effectLst/>
                      </a:endParaRPr>
                    </a:p>
                    <a:p>
                      <a:pPr algn="ctr">
                        <a:lnSpc>
                          <a:spcPct val="107000"/>
                        </a:lnSpc>
                        <a:spcAft>
                          <a:spcPts val="0"/>
                        </a:spcAft>
                      </a:pPr>
                      <a:r>
                        <a:rPr lang="fr-FR" sz="2400" dirty="0">
                          <a:effectLst/>
                        </a:rPr>
                        <a:t>BAC PRO - Épreuve obligatoire de LVE </a:t>
                      </a:r>
                    </a:p>
                    <a:p>
                      <a:pPr algn="ctr">
                        <a:lnSpc>
                          <a:spcPct val="107000"/>
                        </a:lnSpc>
                        <a:spcAft>
                          <a:spcPts val="0"/>
                        </a:spcAft>
                      </a:pPr>
                      <a:endParaRPr lang="fr-FR" sz="2400" dirty="0">
                        <a:effectLst/>
                        <a:latin typeface="Times New Roman"/>
                        <a:ea typeface="Calibri"/>
                        <a:cs typeface="Times New Roman"/>
                      </a:endParaRPr>
                    </a:p>
                  </a:txBody>
                  <a:tcPr marL="36553" marR="36553" marT="0" marB="0"/>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0"/>
                  </a:ext>
                </a:extLst>
              </a:tr>
              <a:tr h="694861">
                <a:tc>
                  <a:txBody>
                    <a:bodyPr/>
                    <a:lstStyle/>
                    <a:p>
                      <a:pPr algn="ctr">
                        <a:lnSpc>
                          <a:spcPct val="107000"/>
                        </a:lnSpc>
                        <a:spcAft>
                          <a:spcPts val="0"/>
                        </a:spcAft>
                      </a:pPr>
                      <a:r>
                        <a:rPr lang="fr-FR" sz="1600" dirty="0">
                          <a:effectLst/>
                        </a:rPr>
                        <a:t>Situation B</a:t>
                      </a:r>
                      <a:endParaRPr lang="fr-FR" sz="1600" dirty="0">
                        <a:effectLst/>
                        <a:latin typeface="Times New Roman"/>
                        <a:ea typeface="Calibri"/>
                        <a:cs typeface="Times New Roman"/>
                      </a:endParaRPr>
                    </a:p>
                  </a:txBody>
                  <a:tcPr marL="36553" marR="36553" marT="0" marB="0"/>
                </a:tc>
                <a:tc>
                  <a:txBody>
                    <a:bodyPr/>
                    <a:lstStyle/>
                    <a:p>
                      <a:pPr algn="ctr">
                        <a:lnSpc>
                          <a:spcPct val="107000"/>
                        </a:lnSpc>
                        <a:spcAft>
                          <a:spcPts val="0"/>
                        </a:spcAft>
                      </a:pPr>
                      <a:r>
                        <a:rPr lang="fr-FR" sz="1600" b="1" dirty="0">
                          <a:effectLst/>
                        </a:rPr>
                        <a:t>Support éventuel </a:t>
                      </a:r>
                    </a:p>
                    <a:p>
                      <a:pPr algn="ctr">
                        <a:lnSpc>
                          <a:spcPct val="107000"/>
                        </a:lnSpc>
                        <a:spcAft>
                          <a:spcPts val="0"/>
                        </a:spcAft>
                      </a:pPr>
                      <a:r>
                        <a:rPr lang="fr-FR" sz="1600" b="1" dirty="0">
                          <a:effectLst/>
                        </a:rPr>
                        <a:t>(apporté par le candidat)</a:t>
                      </a:r>
                      <a:endParaRPr lang="fr-FR" sz="1600" b="1" dirty="0">
                        <a:effectLst/>
                        <a:latin typeface="Times New Roman"/>
                        <a:ea typeface="Calibri"/>
                        <a:cs typeface="Times New Roman"/>
                      </a:endParaRPr>
                    </a:p>
                  </a:txBody>
                  <a:tcPr marL="36553" marR="36553" marT="0" marB="0"/>
                </a:tc>
                <a:tc>
                  <a:txBody>
                    <a:bodyPr/>
                    <a:lstStyle/>
                    <a:p>
                      <a:pPr algn="ctr">
                        <a:lnSpc>
                          <a:spcPct val="107000"/>
                        </a:lnSpc>
                        <a:spcAft>
                          <a:spcPts val="0"/>
                        </a:spcAft>
                      </a:pPr>
                      <a:r>
                        <a:rPr lang="fr-FR" sz="1600" b="1" dirty="0">
                          <a:effectLst/>
                        </a:rPr>
                        <a:t>Tâche</a:t>
                      </a:r>
                      <a:endParaRPr lang="fr-FR" sz="1600" b="1" dirty="0">
                        <a:effectLst/>
                        <a:latin typeface="Times New Roman"/>
                        <a:ea typeface="Calibri"/>
                        <a:cs typeface="Times New Roman"/>
                      </a:endParaRPr>
                    </a:p>
                  </a:txBody>
                  <a:tcPr marL="36553" marR="36553" marT="0" marB="0"/>
                </a:tc>
                <a:tc>
                  <a:txBody>
                    <a:bodyPr/>
                    <a:lstStyle/>
                    <a:p>
                      <a:pPr algn="ctr">
                        <a:lnSpc>
                          <a:spcPct val="107000"/>
                        </a:lnSpc>
                        <a:spcAft>
                          <a:spcPts val="0"/>
                        </a:spcAft>
                      </a:pPr>
                      <a:r>
                        <a:rPr lang="fr-FR" sz="1600" b="1" dirty="0">
                          <a:effectLst/>
                        </a:rPr>
                        <a:t>Durée</a:t>
                      </a:r>
                      <a:endParaRPr lang="fr-FR" sz="1600" b="1" dirty="0">
                        <a:effectLst/>
                        <a:latin typeface="Times New Roman"/>
                        <a:ea typeface="Calibri"/>
                        <a:cs typeface="Times New Roman"/>
                      </a:endParaRPr>
                    </a:p>
                  </a:txBody>
                  <a:tcPr marL="36553" marR="36553" marT="0" marB="0"/>
                </a:tc>
                <a:extLst>
                  <a:ext uri="{0D108BD9-81ED-4DB2-BD59-A6C34878D82A}">
                    <a16:rowId xmlns:a16="http://schemas.microsoft.com/office/drawing/2014/main" val="10001"/>
                  </a:ext>
                </a:extLst>
              </a:tr>
              <a:tr h="2398990">
                <a:tc>
                  <a:txBody>
                    <a:bodyPr/>
                    <a:lstStyle/>
                    <a:p>
                      <a:pPr>
                        <a:lnSpc>
                          <a:spcPct val="107000"/>
                        </a:lnSpc>
                        <a:spcAft>
                          <a:spcPts val="0"/>
                        </a:spcAft>
                      </a:pPr>
                      <a:r>
                        <a:rPr lang="fr-FR" sz="1600">
                          <a:effectLst/>
                        </a:rPr>
                        <a:t>Expression orale en continu</a:t>
                      </a:r>
                    </a:p>
                    <a:p>
                      <a:pPr>
                        <a:lnSpc>
                          <a:spcPct val="107000"/>
                        </a:lnSpc>
                        <a:spcAft>
                          <a:spcPts val="0"/>
                        </a:spcAft>
                      </a:pPr>
                      <a:r>
                        <a:rPr lang="fr-FR" sz="1600">
                          <a:effectLst/>
                        </a:rPr>
                        <a:t> </a:t>
                      </a:r>
                    </a:p>
                    <a:p>
                      <a:pPr>
                        <a:lnSpc>
                          <a:spcPct val="107000"/>
                        </a:lnSpc>
                        <a:spcAft>
                          <a:spcPts val="0"/>
                        </a:spcAft>
                      </a:pPr>
                      <a:r>
                        <a:rPr lang="fr-FR" sz="1600">
                          <a:effectLst/>
                        </a:rPr>
                        <a:t> </a:t>
                      </a:r>
                    </a:p>
                    <a:p>
                      <a:pPr>
                        <a:lnSpc>
                          <a:spcPct val="107000"/>
                        </a:lnSpc>
                        <a:spcAft>
                          <a:spcPts val="0"/>
                        </a:spcAft>
                      </a:pPr>
                      <a:r>
                        <a:rPr lang="fr-FR" sz="1600">
                          <a:effectLst/>
                        </a:rPr>
                        <a:t> </a:t>
                      </a:r>
                    </a:p>
                    <a:p>
                      <a:pPr>
                        <a:lnSpc>
                          <a:spcPct val="107000"/>
                        </a:lnSpc>
                        <a:spcAft>
                          <a:spcPts val="0"/>
                        </a:spcAft>
                      </a:pPr>
                      <a:r>
                        <a:rPr lang="fr-FR" sz="1600">
                          <a:effectLst/>
                        </a:rPr>
                        <a:t> </a:t>
                      </a:r>
                      <a:endParaRPr lang="fr-FR" sz="1600">
                        <a:effectLst/>
                        <a:latin typeface="Times New Roman"/>
                        <a:ea typeface="Calibri"/>
                        <a:cs typeface="Times New Roman"/>
                      </a:endParaRPr>
                    </a:p>
                  </a:txBody>
                  <a:tcPr marL="36553" marR="36553" marT="0" marB="0"/>
                </a:tc>
                <a:tc>
                  <a:txBody>
                    <a:bodyPr/>
                    <a:lstStyle/>
                    <a:p>
                      <a:pPr>
                        <a:lnSpc>
                          <a:spcPct val="107000"/>
                        </a:lnSpc>
                        <a:spcAft>
                          <a:spcPts val="0"/>
                        </a:spcAft>
                      </a:pPr>
                      <a:r>
                        <a:rPr lang="fr-FR" sz="1600" dirty="0">
                          <a:effectLst/>
                        </a:rPr>
                        <a:t>- </a:t>
                      </a:r>
                      <a:r>
                        <a:rPr lang="fr-FR" sz="1600">
                          <a:effectLst/>
                        </a:rPr>
                        <a:t>Plan ou </a:t>
                      </a:r>
                      <a:r>
                        <a:rPr lang="fr-FR" sz="1600" dirty="0">
                          <a:effectLst/>
                        </a:rPr>
                        <a:t>mots-clés</a:t>
                      </a:r>
                    </a:p>
                    <a:p>
                      <a:pPr>
                        <a:lnSpc>
                          <a:spcPct val="107000"/>
                        </a:lnSpc>
                        <a:spcAft>
                          <a:spcPts val="0"/>
                        </a:spcAft>
                      </a:pPr>
                      <a:r>
                        <a:rPr lang="fr-FR" sz="1600" dirty="0">
                          <a:effectLst/>
                        </a:rPr>
                        <a:t>- Document de nature iconographique</a:t>
                      </a:r>
                      <a:endParaRPr lang="fr-FR" sz="1600" dirty="0">
                        <a:effectLst/>
                        <a:latin typeface="Times New Roman"/>
                        <a:ea typeface="Calibri"/>
                        <a:cs typeface="Times New Roman"/>
                      </a:endParaRPr>
                    </a:p>
                  </a:txBody>
                  <a:tcPr marL="36553" marR="36553" marT="0" marB="0"/>
                </a:tc>
                <a:tc>
                  <a:txBody>
                    <a:bodyPr/>
                    <a:lstStyle/>
                    <a:p>
                      <a:pPr>
                        <a:lnSpc>
                          <a:spcPct val="107000"/>
                        </a:lnSpc>
                        <a:spcAft>
                          <a:spcPts val="0"/>
                        </a:spcAft>
                      </a:pPr>
                      <a:r>
                        <a:rPr lang="fr-FR" sz="1600">
                          <a:effectLst/>
                        </a:rPr>
                        <a:t>- Prendre la parole en langue étrangère </a:t>
                      </a:r>
                    </a:p>
                    <a:p>
                      <a:pPr>
                        <a:spcAft>
                          <a:spcPts val="0"/>
                        </a:spcAft>
                      </a:pPr>
                      <a:r>
                        <a:rPr lang="fr-FR" sz="1600">
                          <a:effectLst/>
                        </a:rPr>
                        <a:t>soit sur un travail, un projet, un produit ou un service </a:t>
                      </a:r>
                    </a:p>
                    <a:p>
                      <a:pPr>
                        <a:spcAft>
                          <a:spcPts val="0"/>
                        </a:spcAft>
                      </a:pPr>
                      <a:r>
                        <a:rPr lang="fr-FR" sz="1600">
                          <a:effectLst/>
                        </a:rPr>
                        <a:t>soit sur une expérience professionnelle.</a:t>
                      </a:r>
                    </a:p>
                    <a:p>
                      <a:pPr>
                        <a:lnSpc>
                          <a:spcPct val="107000"/>
                        </a:lnSpc>
                        <a:spcAft>
                          <a:spcPts val="0"/>
                        </a:spcAft>
                      </a:pPr>
                      <a:r>
                        <a:rPr lang="fr-FR" sz="1600">
                          <a:effectLst/>
                        </a:rPr>
                        <a:t> </a:t>
                      </a:r>
                      <a:endParaRPr lang="fr-FR" sz="1600">
                        <a:effectLst/>
                        <a:latin typeface="Times New Roman"/>
                        <a:ea typeface="Calibri"/>
                        <a:cs typeface="Times New Roman"/>
                      </a:endParaRPr>
                    </a:p>
                  </a:txBody>
                  <a:tcPr marL="36553" marR="36553" marT="0" marB="0"/>
                </a:tc>
                <a:tc>
                  <a:txBody>
                    <a:bodyPr/>
                    <a:lstStyle/>
                    <a:p>
                      <a:pPr>
                        <a:lnSpc>
                          <a:spcPct val="107000"/>
                        </a:lnSpc>
                        <a:spcAft>
                          <a:spcPts val="0"/>
                        </a:spcAft>
                      </a:pPr>
                      <a:r>
                        <a:rPr lang="fr-FR" sz="1600">
                          <a:effectLst/>
                        </a:rPr>
                        <a:t>5 mn maxi</a:t>
                      </a:r>
                      <a:endParaRPr lang="fr-FR" sz="1600">
                        <a:effectLst/>
                        <a:latin typeface="Times New Roman"/>
                        <a:ea typeface="Calibri"/>
                        <a:cs typeface="Times New Roman"/>
                      </a:endParaRPr>
                    </a:p>
                  </a:txBody>
                  <a:tcPr marL="36553" marR="36553" marT="0" marB="0"/>
                </a:tc>
                <a:extLst>
                  <a:ext uri="{0D108BD9-81ED-4DB2-BD59-A6C34878D82A}">
                    <a16:rowId xmlns:a16="http://schemas.microsoft.com/office/drawing/2014/main" val="10002"/>
                  </a:ext>
                </a:extLst>
              </a:tr>
              <a:tr h="2564216">
                <a:tc>
                  <a:txBody>
                    <a:bodyPr/>
                    <a:lstStyle/>
                    <a:p>
                      <a:pPr>
                        <a:lnSpc>
                          <a:spcPct val="107000"/>
                        </a:lnSpc>
                        <a:spcAft>
                          <a:spcPts val="0"/>
                        </a:spcAft>
                      </a:pPr>
                      <a:r>
                        <a:rPr lang="fr-FR" sz="1600">
                          <a:effectLst/>
                        </a:rPr>
                        <a:t>Expression orale en interaction</a:t>
                      </a:r>
                    </a:p>
                    <a:p>
                      <a:pPr>
                        <a:lnSpc>
                          <a:spcPct val="107000"/>
                        </a:lnSpc>
                        <a:spcAft>
                          <a:spcPts val="0"/>
                        </a:spcAft>
                      </a:pPr>
                      <a:r>
                        <a:rPr lang="fr-FR" sz="1600">
                          <a:effectLst/>
                        </a:rPr>
                        <a:t> </a:t>
                      </a:r>
                    </a:p>
                    <a:p>
                      <a:pPr>
                        <a:lnSpc>
                          <a:spcPct val="107000"/>
                        </a:lnSpc>
                        <a:spcAft>
                          <a:spcPts val="0"/>
                        </a:spcAft>
                      </a:pPr>
                      <a:r>
                        <a:rPr lang="fr-FR" sz="1600">
                          <a:effectLst/>
                        </a:rPr>
                        <a:t> </a:t>
                      </a:r>
                    </a:p>
                    <a:p>
                      <a:pPr>
                        <a:lnSpc>
                          <a:spcPct val="107000"/>
                        </a:lnSpc>
                        <a:spcAft>
                          <a:spcPts val="0"/>
                        </a:spcAft>
                      </a:pPr>
                      <a:r>
                        <a:rPr lang="fr-FR" sz="1600">
                          <a:effectLst/>
                        </a:rPr>
                        <a:t> </a:t>
                      </a:r>
                    </a:p>
                    <a:p>
                      <a:pPr>
                        <a:lnSpc>
                          <a:spcPct val="107000"/>
                        </a:lnSpc>
                        <a:spcAft>
                          <a:spcPts val="0"/>
                        </a:spcAft>
                      </a:pPr>
                      <a:r>
                        <a:rPr lang="fr-FR" sz="1600">
                          <a:effectLst/>
                        </a:rPr>
                        <a:t> </a:t>
                      </a:r>
                      <a:endParaRPr lang="fr-FR" sz="1600">
                        <a:effectLst/>
                        <a:latin typeface="Times New Roman"/>
                        <a:ea typeface="Calibri"/>
                        <a:cs typeface="Times New Roman"/>
                      </a:endParaRPr>
                    </a:p>
                  </a:txBody>
                  <a:tcPr marL="36553" marR="36553" marT="0" marB="0"/>
                </a:tc>
                <a:tc>
                  <a:txBody>
                    <a:bodyPr/>
                    <a:lstStyle/>
                    <a:p>
                      <a:pPr>
                        <a:lnSpc>
                          <a:spcPct val="107000"/>
                        </a:lnSpc>
                        <a:spcAft>
                          <a:spcPts val="0"/>
                        </a:spcAft>
                      </a:pPr>
                      <a:r>
                        <a:rPr lang="fr-FR" sz="1600" dirty="0">
                          <a:effectLst/>
                        </a:rPr>
                        <a:t>- L’interaction s’appuie sur la présentation du candidat</a:t>
                      </a:r>
                    </a:p>
                    <a:p>
                      <a:pPr>
                        <a:lnSpc>
                          <a:spcPct val="107000"/>
                        </a:lnSpc>
                        <a:spcAft>
                          <a:spcPts val="0"/>
                        </a:spcAft>
                      </a:pPr>
                      <a:r>
                        <a:rPr lang="fr-FR" sz="1600" dirty="0">
                          <a:effectLst/>
                        </a:rPr>
                        <a:t> </a:t>
                      </a:r>
                    </a:p>
                    <a:p>
                      <a:pPr>
                        <a:lnSpc>
                          <a:spcPct val="107000"/>
                        </a:lnSpc>
                        <a:spcAft>
                          <a:spcPts val="0"/>
                        </a:spcAft>
                      </a:pPr>
                      <a:r>
                        <a:rPr lang="fr-FR" sz="1600" dirty="0">
                          <a:effectLst/>
                        </a:rPr>
                        <a:t> </a:t>
                      </a:r>
                    </a:p>
                    <a:p>
                      <a:pPr>
                        <a:lnSpc>
                          <a:spcPct val="107000"/>
                        </a:lnSpc>
                        <a:spcAft>
                          <a:spcPts val="0"/>
                        </a:spcAft>
                      </a:pPr>
                      <a:r>
                        <a:rPr lang="fr-FR" sz="1600" dirty="0">
                          <a:effectLst/>
                        </a:rPr>
                        <a:t> </a:t>
                      </a:r>
                    </a:p>
                    <a:p>
                      <a:pPr>
                        <a:lnSpc>
                          <a:spcPct val="107000"/>
                        </a:lnSpc>
                        <a:spcAft>
                          <a:spcPts val="0"/>
                        </a:spcAft>
                      </a:pPr>
                      <a:r>
                        <a:rPr lang="fr-FR" sz="1600" dirty="0">
                          <a:effectLst/>
                        </a:rPr>
                        <a:t> </a:t>
                      </a:r>
                      <a:endParaRPr lang="fr-FR" sz="1600" dirty="0">
                        <a:effectLst/>
                        <a:latin typeface="Times New Roman"/>
                        <a:ea typeface="Calibri"/>
                        <a:cs typeface="Times New Roman"/>
                      </a:endParaRPr>
                    </a:p>
                  </a:txBody>
                  <a:tcPr marL="36553" marR="36553" marT="0" marB="0"/>
                </a:tc>
                <a:tc>
                  <a:txBody>
                    <a:bodyPr/>
                    <a:lstStyle/>
                    <a:p>
                      <a:pPr>
                        <a:lnSpc>
                          <a:spcPct val="107000"/>
                        </a:lnSpc>
                        <a:spcAft>
                          <a:spcPts val="0"/>
                        </a:spcAft>
                      </a:pPr>
                      <a:r>
                        <a:rPr lang="fr-FR" sz="1600">
                          <a:effectLst/>
                        </a:rPr>
                        <a:t>- Echange oral en langue étrangère</a:t>
                      </a:r>
                      <a:endParaRPr lang="fr-FR" sz="1600">
                        <a:effectLst/>
                        <a:latin typeface="Times New Roman"/>
                        <a:ea typeface="Calibri"/>
                        <a:cs typeface="Times New Roman"/>
                      </a:endParaRPr>
                    </a:p>
                  </a:txBody>
                  <a:tcPr marL="36553" marR="36553" marT="0" marB="0"/>
                </a:tc>
                <a:tc>
                  <a:txBody>
                    <a:bodyPr/>
                    <a:lstStyle/>
                    <a:p>
                      <a:pPr>
                        <a:lnSpc>
                          <a:spcPct val="107000"/>
                        </a:lnSpc>
                        <a:spcAft>
                          <a:spcPts val="0"/>
                        </a:spcAft>
                      </a:pPr>
                      <a:r>
                        <a:rPr lang="fr-FR" sz="1600" dirty="0">
                          <a:effectLst/>
                        </a:rPr>
                        <a:t>5 mn maxi</a:t>
                      </a:r>
                      <a:endParaRPr lang="fr-FR" sz="1600" dirty="0">
                        <a:effectLst/>
                        <a:latin typeface="Times New Roman"/>
                        <a:ea typeface="Calibri"/>
                        <a:cs typeface="Times New Roman"/>
                      </a:endParaRPr>
                    </a:p>
                  </a:txBody>
                  <a:tcPr marL="36553" marR="36553" marT="0" marB="0"/>
                </a:tc>
                <a:extLst>
                  <a:ext uri="{0D108BD9-81ED-4DB2-BD59-A6C34878D82A}">
                    <a16:rowId xmlns:a16="http://schemas.microsoft.com/office/drawing/2014/main" val="10003"/>
                  </a:ext>
                </a:extLst>
              </a:tr>
            </a:tbl>
          </a:graphicData>
        </a:graphic>
      </p:graphicFrame>
      <p:sp>
        <p:nvSpPr>
          <p:cNvPr id="6" name="Rectangle 1"/>
          <p:cNvSpPr>
            <a:spLocks noChangeArrowheads="1"/>
          </p:cNvSpPr>
          <p:nvPr/>
        </p:nvSpPr>
        <p:spPr bwMode="auto">
          <a:xfrm>
            <a:off x="3850218" y="2198531"/>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defTabSz="1219170"/>
            <a:endParaRPr lang="fr-FR" altLang="fr-FR" sz="2400"/>
          </a:p>
        </p:txBody>
      </p:sp>
    </p:spTree>
    <p:extLst>
      <p:ext uri="{BB962C8B-B14F-4D97-AF65-F5344CB8AC3E}">
        <p14:creationId xmlns:p14="http://schemas.microsoft.com/office/powerpoint/2010/main" val="1081614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633977692"/>
              </p:ext>
            </p:extLst>
          </p:nvPr>
        </p:nvGraphicFramePr>
        <p:xfrm>
          <a:off x="0" y="0"/>
          <a:ext cx="12192000" cy="6758611"/>
        </p:xfrm>
        <a:graphic>
          <a:graphicData uri="http://schemas.openxmlformats.org/drawingml/2006/table">
            <a:tbl>
              <a:tblPr firstRow="1" firstCol="1" bandRow="1">
                <a:tableStyleId>{5C22544A-7EE6-4342-B048-85BDC9FD1C3A}</a:tableStyleId>
              </a:tblPr>
              <a:tblGrid>
                <a:gridCol w="3045561">
                  <a:extLst>
                    <a:ext uri="{9D8B030D-6E8A-4147-A177-3AD203B41FA5}">
                      <a16:colId xmlns:a16="http://schemas.microsoft.com/office/drawing/2014/main" val="20000"/>
                    </a:ext>
                  </a:extLst>
                </a:gridCol>
                <a:gridCol w="3937130">
                  <a:extLst>
                    <a:ext uri="{9D8B030D-6E8A-4147-A177-3AD203B41FA5}">
                      <a16:colId xmlns:a16="http://schemas.microsoft.com/office/drawing/2014/main" val="20001"/>
                    </a:ext>
                  </a:extLst>
                </a:gridCol>
                <a:gridCol w="3546764">
                  <a:extLst>
                    <a:ext uri="{9D8B030D-6E8A-4147-A177-3AD203B41FA5}">
                      <a16:colId xmlns:a16="http://schemas.microsoft.com/office/drawing/2014/main" val="20002"/>
                    </a:ext>
                  </a:extLst>
                </a:gridCol>
                <a:gridCol w="1662545">
                  <a:extLst>
                    <a:ext uri="{9D8B030D-6E8A-4147-A177-3AD203B41FA5}">
                      <a16:colId xmlns:a16="http://schemas.microsoft.com/office/drawing/2014/main" val="20003"/>
                    </a:ext>
                  </a:extLst>
                </a:gridCol>
              </a:tblGrid>
              <a:tr h="521036">
                <a:tc gridSpan="4">
                  <a:txBody>
                    <a:bodyPr/>
                    <a:lstStyle/>
                    <a:p>
                      <a:pPr algn="ctr">
                        <a:lnSpc>
                          <a:spcPct val="107000"/>
                        </a:lnSpc>
                        <a:spcAft>
                          <a:spcPts val="0"/>
                        </a:spcAft>
                      </a:pPr>
                      <a:r>
                        <a:rPr lang="fr-FR" sz="700" dirty="0">
                          <a:effectLst/>
                        </a:rPr>
                        <a:t> </a:t>
                      </a:r>
                      <a:endParaRPr lang="fr-FR" sz="500" dirty="0">
                        <a:effectLst/>
                      </a:endParaRPr>
                    </a:p>
                    <a:p>
                      <a:pPr algn="ctr">
                        <a:lnSpc>
                          <a:spcPct val="107000"/>
                        </a:lnSpc>
                        <a:spcAft>
                          <a:spcPts val="0"/>
                        </a:spcAft>
                      </a:pPr>
                      <a:r>
                        <a:rPr lang="fr-FR" sz="2400" dirty="0">
                          <a:effectLst/>
                        </a:rPr>
                        <a:t>BAC PRO - Épreuve facultative de LVE </a:t>
                      </a:r>
                    </a:p>
                  </a:txBody>
                  <a:tcPr marL="36553" marR="36553" marT="0" marB="0"/>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0"/>
                  </a:ext>
                </a:extLst>
              </a:tr>
              <a:tr h="549678">
                <a:tc>
                  <a:txBody>
                    <a:bodyPr/>
                    <a:lstStyle/>
                    <a:p>
                      <a:pPr algn="ctr">
                        <a:lnSpc>
                          <a:spcPct val="107000"/>
                        </a:lnSpc>
                        <a:spcAft>
                          <a:spcPts val="0"/>
                        </a:spcAft>
                      </a:pPr>
                      <a:r>
                        <a:rPr lang="fr-FR" sz="1600" dirty="0">
                          <a:effectLst/>
                        </a:rPr>
                        <a:t>B1+ Note /20</a:t>
                      </a:r>
                      <a:endParaRPr lang="fr-FR" sz="1600" dirty="0">
                        <a:effectLst/>
                        <a:latin typeface="Times New Roman"/>
                        <a:ea typeface="Calibri"/>
                        <a:cs typeface="Times New Roman"/>
                      </a:endParaRPr>
                    </a:p>
                  </a:txBody>
                  <a:tcPr marL="36553" marR="36553" marT="0" marB="0"/>
                </a:tc>
                <a:tc>
                  <a:txBody>
                    <a:bodyPr/>
                    <a:lstStyle/>
                    <a:p>
                      <a:pPr algn="ctr">
                        <a:lnSpc>
                          <a:spcPct val="107000"/>
                        </a:lnSpc>
                        <a:spcAft>
                          <a:spcPts val="0"/>
                        </a:spcAft>
                      </a:pPr>
                      <a:r>
                        <a:rPr lang="fr-FR" sz="1600" b="1" dirty="0">
                          <a:effectLst/>
                        </a:rPr>
                        <a:t>Support éventuel </a:t>
                      </a:r>
                    </a:p>
                    <a:p>
                      <a:pPr algn="ctr">
                        <a:lnSpc>
                          <a:spcPct val="107000"/>
                        </a:lnSpc>
                        <a:spcAft>
                          <a:spcPts val="0"/>
                        </a:spcAft>
                      </a:pPr>
                      <a:r>
                        <a:rPr lang="fr-FR" sz="1600" b="1" dirty="0">
                          <a:effectLst/>
                        </a:rPr>
                        <a:t>(apporté par le candidat)</a:t>
                      </a:r>
                      <a:endParaRPr lang="fr-FR" sz="1600" b="1" dirty="0">
                        <a:effectLst/>
                        <a:latin typeface="Times New Roman"/>
                        <a:ea typeface="Calibri"/>
                        <a:cs typeface="Times New Roman"/>
                      </a:endParaRPr>
                    </a:p>
                  </a:txBody>
                  <a:tcPr marL="36553" marR="36553" marT="0" marB="0"/>
                </a:tc>
                <a:tc>
                  <a:txBody>
                    <a:bodyPr/>
                    <a:lstStyle/>
                    <a:p>
                      <a:pPr algn="ctr">
                        <a:lnSpc>
                          <a:spcPct val="107000"/>
                        </a:lnSpc>
                        <a:spcAft>
                          <a:spcPts val="0"/>
                        </a:spcAft>
                      </a:pPr>
                      <a:r>
                        <a:rPr lang="fr-FR" sz="1600" b="1" dirty="0">
                          <a:effectLst/>
                        </a:rPr>
                        <a:t>Tâche</a:t>
                      </a:r>
                      <a:endParaRPr lang="fr-FR" sz="1600" b="1" dirty="0">
                        <a:effectLst/>
                        <a:latin typeface="Times New Roman"/>
                        <a:ea typeface="Calibri"/>
                        <a:cs typeface="Times New Roman"/>
                      </a:endParaRPr>
                    </a:p>
                  </a:txBody>
                  <a:tcPr marL="36553" marR="36553" marT="0" marB="0"/>
                </a:tc>
                <a:tc>
                  <a:txBody>
                    <a:bodyPr/>
                    <a:lstStyle/>
                    <a:p>
                      <a:pPr algn="ctr">
                        <a:lnSpc>
                          <a:spcPct val="107000"/>
                        </a:lnSpc>
                        <a:spcAft>
                          <a:spcPts val="0"/>
                        </a:spcAft>
                      </a:pPr>
                      <a:r>
                        <a:rPr lang="fr-FR" sz="1600" b="1" dirty="0">
                          <a:effectLst/>
                        </a:rPr>
                        <a:t>Durée</a:t>
                      </a:r>
                      <a:endParaRPr lang="fr-FR" sz="1600" b="1" dirty="0">
                        <a:effectLst/>
                        <a:latin typeface="Times New Roman"/>
                        <a:ea typeface="Calibri"/>
                        <a:cs typeface="Times New Roman"/>
                      </a:endParaRPr>
                    </a:p>
                  </a:txBody>
                  <a:tcPr marL="36553" marR="36553" marT="0" marB="0"/>
                </a:tc>
                <a:extLst>
                  <a:ext uri="{0D108BD9-81ED-4DB2-BD59-A6C34878D82A}">
                    <a16:rowId xmlns:a16="http://schemas.microsoft.com/office/drawing/2014/main" val="10001"/>
                  </a:ext>
                </a:extLst>
              </a:tr>
              <a:tr h="1897747">
                <a:tc>
                  <a:txBody>
                    <a:bodyPr/>
                    <a:lstStyle/>
                    <a:p>
                      <a:pPr>
                        <a:lnSpc>
                          <a:spcPct val="107000"/>
                        </a:lnSpc>
                        <a:spcAft>
                          <a:spcPts val="0"/>
                        </a:spcAft>
                      </a:pPr>
                      <a:r>
                        <a:rPr lang="fr-FR" sz="1600" dirty="0">
                          <a:effectLst/>
                        </a:rPr>
                        <a:t>Expression orale en continu</a:t>
                      </a:r>
                    </a:p>
                    <a:p>
                      <a:pPr>
                        <a:lnSpc>
                          <a:spcPct val="107000"/>
                        </a:lnSpc>
                        <a:spcAft>
                          <a:spcPts val="0"/>
                        </a:spcAft>
                      </a:pPr>
                      <a:r>
                        <a:rPr lang="fr-FR" sz="1600" dirty="0">
                          <a:effectLst/>
                        </a:rPr>
                        <a:t> </a:t>
                      </a:r>
                    </a:p>
                    <a:p>
                      <a:pPr>
                        <a:lnSpc>
                          <a:spcPct val="107000"/>
                        </a:lnSpc>
                        <a:spcAft>
                          <a:spcPts val="0"/>
                        </a:spcAft>
                      </a:pPr>
                      <a:r>
                        <a:rPr lang="fr-FR" sz="1600" dirty="0">
                          <a:effectLst/>
                        </a:rPr>
                        <a:t> </a:t>
                      </a:r>
                    </a:p>
                    <a:p>
                      <a:pPr>
                        <a:lnSpc>
                          <a:spcPct val="107000"/>
                        </a:lnSpc>
                        <a:spcAft>
                          <a:spcPts val="0"/>
                        </a:spcAft>
                      </a:pPr>
                      <a:r>
                        <a:rPr lang="fr-FR" sz="1600" dirty="0">
                          <a:effectLst/>
                        </a:rPr>
                        <a:t> </a:t>
                      </a:r>
                    </a:p>
                    <a:p>
                      <a:pPr>
                        <a:lnSpc>
                          <a:spcPct val="107000"/>
                        </a:lnSpc>
                        <a:spcAft>
                          <a:spcPts val="0"/>
                        </a:spcAft>
                      </a:pPr>
                      <a:r>
                        <a:rPr lang="fr-FR" sz="1600" dirty="0">
                          <a:effectLst/>
                        </a:rPr>
                        <a:t> </a:t>
                      </a:r>
                      <a:endParaRPr lang="fr-FR" sz="1600" dirty="0">
                        <a:effectLst/>
                        <a:latin typeface="Times New Roman"/>
                        <a:ea typeface="Calibri"/>
                        <a:cs typeface="Times New Roman"/>
                      </a:endParaRPr>
                    </a:p>
                  </a:txBody>
                  <a:tcPr marL="36553" marR="36553" marT="0" marB="0"/>
                </a:tc>
                <a:tc>
                  <a:txBody>
                    <a:bodyPr/>
                    <a:lstStyle/>
                    <a:p>
                      <a:pPr>
                        <a:lnSpc>
                          <a:spcPct val="107000"/>
                        </a:lnSpc>
                        <a:spcAft>
                          <a:spcPts val="0"/>
                        </a:spcAft>
                      </a:pPr>
                      <a:r>
                        <a:rPr lang="fr-FR" sz="1600" dirty="0">
                          <a:effectLst/>
                        </a:rPr>
                        <a:t>- Plan d’intervention ou mots-clés</a:t>
                      </a:r>
                    </a:p>
                    <a:p>
                      <a:pPr>
                        <a:lnSpc>
                          <a:spcPct val="107000"/>
                        </a:lnSpc>
                        <a:spcAft>
                          <a:spcPts val="0"/>
                        </a:spcAft>
                      </a:pPr>
                      <a:r>
                        <a:rPr lang="fr-FR" sz="1600" dirty="0">
                          <a:effectLst/>
                        </a:rPr>
                        <a:t>- Document de nature iconographique</a:t>
                      </a:r>
                      <a:endParaRPr lang="fr-FR" sz="1600" dirty="0">
                        <a:effectLst/>
                        <a:latin typeface="Times New Roman"/>
                        <a:ea typeface="Calibri"/>
                        <a:cs typeface="Times New Roman"/>
                      </a:endParaRPr>
                    </a:p>
                  </a:txBody>
                  <a:tcPr marL="36553" marR="36553" marT="0" marB="0"/>
                </a:tc>
                <a:tc>
                  <a:txBody>
                    <a:bodyPr/>
                    <a:lstStyle/>
                    <a:p>
                      <a:pPr>
                        <a:lnSpc>
                          <a:spcPct val="107000"/>
                        </a:lnSpc>
                        <a:spcAft>
                          <a:spcPts val="0"/>
                        </a:spcAft>
                      </a:pPr>
                      <a:r>
                        <a:rPr lang="fr-FR" sz="1600">
                          <a:effectLst/>
                        </a:rPr>
                        <a:t>- Prendre la parole en langue étrangère </a:t>
                      </a:r>
                    </a:p>
                    <a:p>
                      <a:pPr>
                        <a:spcAft>
                          <a:spcPts val="0"/>
                        </a:spcAft>
                      </a:pPr>
                      <a:r>
                        <a:rPr lang="fr-FR" sz="1600">
                          <a:effectLst/>
                        </a:rPr>
                        <a:t>soit sur un travail, un projet, un produit ou un service </a:t>
                      </a:r>
                    </a:p>
                    <a:p>
                      <a:pPr>
                        <a:spcAft>
                          <a:spcPts val="0"/>
                        </a:spcAft>
                      </a:pPr>
                      <a:r>
                        <a:rPr lang="fr-FR" sz="1600">
                          <a:effectLst/>
                        </a:rPr>
                        <a:t>soit sur une expérience professionnelle.</a:t>
                      </a:r>
                    </a:p>
                    <a:p>
                      <a:pPr>
                        <a:lnSpc>
                          <a:spcPct val="107000"/>
                        </a:lnSpc>
                        <a:spcAft>
                          <a:spcPts val="0"/>
                        </a:spcAft>
                      </a:pPr>
                      <a:r>
                        <a:rPr lang="fr-FR" sz="1600">
                          <a:effectLst/>
                        </a:rPr>
                        <a:t> </a:t>
                      </a:r>
                      <a:endParaRPr lang="fr-FR" sz="1600">
                        <a:effectLst/>
                        <a:latin typeface="Times New Roman"/>
                        <a:ea typeface="Calibri"/>
                        <a:cs typeface="Times New Roman"/>
                      </a:endParaRPr>
                    </a:p>
                  </a:txBody>
                  <a:tcPr marL="36553" marR="36553" marT="0" marB="0"/>
                </a:tc>
                <a:tc>
                  <a:txBody>
                    <a:bodyPr/>
                    <a:lstStyle/>
                    <a:p>
                      <a:pPr>
                        <a:lnSpc>
                          <a:spcPct val="107000"/>
                        </a:lnSpc>
                        <a:spcAft>
                          <a:spcPts val="0"/>
                        </a:spcAft>
                      </a:pPr>
                      <a:r>
                        <a:rPr lang="fr-FR" sz="1600">
                          <a:effectLst/>
                        </a:rPr>
                        <a:t>5 mn maxi</a:t>
                      </a:r>
                      <a:endParaRPr lang="fr-FR" sz="1600">
                        <a:effectLst/>
                        <a:latin typeface="Times New Roman"/>
                        <a:ea typeface="Calibri"/>
                        <a:cs typeface="Times New Roman"/>
                      </a:endParaRPr>
                    </a:p>
                  </a:txBody>
                  <a:tcPr marL="36553" marR="36553" marT="0" marB="0"/>
                </a:tc>
                <a:extLst>
                  <a:ext uri="{0D108BD9-81ED-4DB2-BD59-A6C34878D82A}">
                    <a16:rowId xmlns:a16="http://schemas.microsoft.com/office/drawing/2014/main" val="10002"/>
                  </a:ext>
                </a:extLst>
              </a:tr>
              <a:tr h="1895075">
                <a:tc>
                  <a:txBody>
                    <a:bodyPr/>
                    <a:lstStyle/>
                    <a:p>
                      <a:pPr>
                        <a:lnSpc>
                          <a:spcPct val="107000"/>
                        </a:lnSpc>
                        <a:spcAft>
                          <a:spcPts val="0"/>
                        </a:spcAft>
                      </a:pPr>
                      <a:r>
                        <a:rPr lang="fr-FR" sz="1600" dirty="0">
                          <a:effectLst/>
                        </a:rPr>
                        <a:t>Expression orale en interaction</a:t>
                      </a:r>
                    </a:p>
                    <a:p>
                      <a:pPr>
                        <a:lnSpc>
                          <a:spcPct val="107000"/>
                        </a:lnSpc>
                        <a:spcAft>
                          <a:spcPts val="0"/>
                        </a:spcAft>
                      </a:pPr>
                      <a:r>
                        <a:rPr lang="fr-FR" sz="1600" dirty="0">
                          <a:effectLst/>
                        </a:rPr>
                        <a:t> </a:t>
                      </a:r>
                    </a:p>
                    <a:p>
                      <a:pPr>
                        <a:lnSpc>
                          <a:spcPct val="107000"/>
                        </a:lnSpc>
                        <a:spcAft>
                          <a:spcPts val="0"/>
                        </a:spcAft>
                      </a:pPr>
                      <a:r>
                        <a:rPr lang="fr-FR" sz="1600" dirty="0">
                          <a:effectLst/>
                        </a:rPr>
                        <a:t> </a:t>
                      </a:r>
                    </a:p>
                    <a:p>
                      <a:pPr>
                        <a:lnSpc>
                          <a:spcPct val="107000"/>
                        </a:lnSpc>
                        <a:spcAft>
                          <a:spcPts val="0"/>
                        </a:spcAft>
                      </a:pPr>
                      <a:r>
                        <a:rPr lang="fr-FR" sz="1600" dirty="0">
                          <a:effectLst/>
                        </a:rPr>
                        <a:t> </a:t>
                      </a:r>
                    </a:p>
                    <a:p>
                      <a:pPr>
                        <a:lnSpc>
                          <a:spcPct val="107000"/>
                        </a:lnSpc>
                        <a:spcAft>
                          <a:spcPts val="0"/>
                        </a:spcAft>
                      </a:pPr>
                      <a:r>
                        <a:rPr lang="fr-FR" sz="1600" dirty="0">
                          <a:effectLst/>
                        </a:rPr>
                        <a:t> </a:t>
                      </a:r>
                      <a:endParaRPr lang="fr-FR" sz="1600" dirty="0">
                        <a:effectLst/>
                        <a:latin typeface="Times New Roman"/>
                        <a:ea typeface="Calibri"/>
                        <a:cs typeface="Times New Roman"/>
                      </a:endParaRPr>
                    </a:p>
                  </a:txBody>
                  <a:tcPr marL="36553" marR="36553" marT="0" marB="0"/>
                </a:tc>
                <a:tc>
                  <a:txBody>
                    <a:bodyPr/>
                    <a:lstStyle/>
                    <a:p>
                      <a:pPr>
                        <a:lnSpc>
                          <a:spcPct val="107000"/>
                        </a:lnSpc>
                        <a:spcAft>
                          <a:spcPts val="0"/>
                        </a:spcAft>
                      </a:pPr>
                      <a:r>
                        <a:rPr lang="fr-FR" sz="1600" dirty="0">
                          <a:effectLst/>
                        </a:rPr>
                        <a:t>- L’interaction s’appuie sur la présentation du candidat</a:t>
                      </a:r>
                    </a:p>
                    <a:p>
                      <a:pPr>
                        <a:lnSpc>
                          <a:spcPct val="107000"/>
                        </a:lnSpc>
                        <a:spcAft>
                          <a:spcPts val="0"/>
                        </a:spcAft>
                      </a:pPr>
                      <a:r>
                        <a:rPr lang="fr-FR" sz="1600" dirty="0">
                          <a:effectLst/>
                        </a:rPr>
                        <a:t> </a:t>
                      </a:r>
                    </a:p>
                    <a:p>
                      <a:pPr>
                        <a:lnSpc>
                          <a:spcPct val="107000"/>
                        </a:lnSpc>
                        <a:spcAft>
                          <a:spcPts val="0"/>
                        </a:spcAft>
                      </a:pPr>
                      <a:r>
                        <a:rPr lang="fr-FR" sz="1600" dirty="0">
                          <a:effectLst/>
                        </a:rPr>
                        <a:t> </a:t>
                      </a:r>
                    </a:p>
                    <a:p>
                      <a:pPr>
                        <a:lnSpc>
                          <a:spcPct val="107000"/>
                        </a:lnSpc>
                        <a:spcAft>
                          <a:spcPts val="0"/>
                        </a:spcAft>
                      </a:pPr>
                      <a:r>
                        <a:rPr lang="fr-FR" sz="1600" dirty="0">
                          <a:effectLst/>
                        </a:rPr>
                        <a:t> </a:t>
                      </a:r>
                    </a:p>
                    <a:p>
                      <a:pPr>
                        <a:lnSpc>
                          <a:spcPct val="107000"/>
                        </a:lnSpc>
                        <a:spcAft>
                          <a:spcPts val="0"/>
                        </a:spcAft>
                      </a:pPr>
                      <a:r>
                        <a:rPr lang="fr-FR" sz="1600" dirty="0">
                          <a:effectLst/>
                        </a:rPr>
                        <a:t> </a:t>
                      </a:r>
                      <a:endParaRPr lang="fr-FR" sz="1600" dirty="0">
                        <a:effectLst/>
                        <a:latin typeface="Times New Roman"/>
                        <a:ea typeface="Calibri"/>
                        <a:cs typeface="Times New Roman"/>
                      </a:endParaRPr>
                    </a:p>
                  </a:txBody>
                  <a:tcPr marL="36553" marR="36553" marT="0" marB="0"/>
                </a:tc>
                <a:tc>
                  <a:txBody>
                    <a:bodyPr/>
                    <a:lstStyle/>
                    <a:p>
                      <a:pPr>
                        <a:lnSpc>
                          <a:spcPct val="107000"/>
                        </a:lnSpc>
                        <a:spcAft>
                          <a:spcPts val="0"/>
                        </a:spcAft>
                      </a:pPr>
                      <a:r>
                        <a:rPr lang="fr-FR" sz="1600" dirty="0">
                          <a:effectLst/>
                        </a:rPr>
                        <a:t>- Echange oral en langue étrangère</a:t>
                      </a:r>
                      <a:endParaRPr lang="fr-FR" sz="1600" dirty="0">
                        <a:effectLst/>
                        <a:latin typeface="Times New Roman"/>
                        <a:ea typeface="Calibri"/>
                        <a:cs typeface="Times New Roman"/>
                      </a:endParaRPr>
                    </a:p>
                  </a:txBody>
                  <a:tcPr marL="36553" marR="36553" marT="0" marB="0"/>
                </a:tc>
                <a:tc>
                  <a:txBody>
                    <a:bodyPr/>
                    <a:lstStyle/>
                    <a:p>
                      <a:pPr>
                        <a:lnSpc>
                          <a:spcPct val="107000"/>
                        </a:lnSpc>
                        <a:spcAft>
                          <a:spcPts val="0"/>
                        </a:spcAft>
                      </a:pPr>
                      <a:r>
                        <a:rPr lang="fr-FR" sz="1600" dirty="0">
                          <a:effectLst/>
                        </a:rPr>
                        <a:t>5 mn maxi</a:t>
                      </a:r>
                      <a:endParaRPr lang="fr-FR" sz="1600" dirty="0">
                        <a:effectLst/>
                        <a:latin typeface="Times New Roman"/>
                        <a:ea typeface="Calibri"/>
                        <a:cs typeface="Times New Roman"/>
                      </a:endParaRPr>
                    </a:p>
                  </a:txBody>
                  <a:tcPr marL="36553" marR="36553" marT="0" marB="0"/>
                </a:tc>
                <a:extLst>
                  <a:ext uri="{0D108BD9-81ED-4DB2-BD59-A6C34878D82A}">
                    <a16:rowId xmlns:a16="http://schemas.microsoft.com/office/drawing/2014/main" val="10003"/>
                  </a:ext>
                </a:extLst>
              </a:tr>
              <a:tr h="1895075">
                <a:tc>
                  <a:txBody>
                    <a:bodyPr/>
                    <a:lstStyle/>
                    <a:p>
                      <a:pPr>
                        <a:lnSpc>
                          <a:spcPct val="107000"/>
                        </a:lnSpc>
                        <a:spcAft>
                          <a:spcPts val="0"/>
                        </a:spcAft>
                      </a:pPr>
                      <a:r>
                        <a:rPr lang="fr-FR" sz="1600" dirty="0">
                          <a:effectLst/>
                        </a:rPr>
                        <a:t>Compréhension de l’écrit</a:t>
                      </a:r>
                      <a:endParaRPr lang="fr-FR" sz="1600" dirty="0">
                        <a:effectLst/>
                        <a:latin typeface="Times New Roman"/>
                        <a:ea typeface="Calibri"/>
                        <a:cs typeface="Times New Roman"/>
                      </a:endParaRPr>
                    </a:p>
                  </a:txBody>
                  <a:tcPr marL="36553" marR="36553" marT="0" marB="0"/>
                </a:tc>
                <a:tc>
                  <a:txBody>
                    <a:bodyPr/>
                    <a:lstStyle/>
                    <a:p>
                      <a:pPr marL="342900" lvl="0" indent="-342900">
                        <a:lnSpc>
                          <a:spcPct val="107000"/>
                        </a:lnSpc>
                        <a:spcAft>
                          <a:spcPts val="0"/>
                        </a:spcAft>
                        <a:buFont typeface="Times New Roman"/>
                        <a:buChar char="-"/>
                      </a:pPr>
                      <a:r>
                        <a:rPr lang="fr-FR" sz="1600" dirty="0">
                          <a:effectLst/>
                        </a:rPr>
                        <a:t>Document inconnu authentique</a:t>
                      </a:r>
                    </a:p>
                    <a:p>
                      <a:pPr marL="342900" lvl="0" indent="-342900">
                        <a:lnSpc>
                          <a:spcPct val="107000"/>
                        </a:lnSpc>
                        <a:spcAft>
                          <a:spcPts val="0"/>
                        </a:spcAft>
                        <a:buFont typeface="Times New Roman"/>
                        <a:buChar char="-"/>
                      </a:pPr>
                      <a:r>
                        <a:rPr lang="fr-FR" sz="1600" dirty="0">
                          <a:effectLst/>
                        </a:rPr>
                        <a:t>N’excédant pas 15 lignes </a:t>
                      </a:r>
                    </a:p>
                    <a:p>
                      <a:pPr marL="342900" lvl="0" indent="-342900">
                        <a:lnSpc>
                          <a:spcPct val="107000"/>
                        </a:lnSpc>
                        <a:spcAft>
                          <a:spcPts val="0"/>
                        </a:spcAft>
                        <a:buFont typeface="Times New Roman"/>
                        <a:buChar char="-"/>
                      </a:pPr>
                      <a:r>
                        <a:rPr lang="fr-FR" sz="1600" dirty="0">
                          <a:effectLst/>
                        </a:rPr>
                        <a:t>Contexte personnel ou professionnel </a:t>
                      </a:r>
                    </a:p>
                    <a:p>
                      <a:pPr marL="342900" lvl="0" indent="-342900">
                        <a:lnSpc>
                          <a:spcPct val="107000"/>
                        </a:lnSpc>
                        <a:spcAft>
                          <a:spcPts val="0"/>
                        </a:spcAft>
                        <a:buFont typeface="Times New Roman"/>
                        <a:buChar char="-"/>
                      </a:pPr>
                      <a:r>
                        <a:rPr lang="fr-FR" sz="1600" kern="1200" dirty="0">
                          <a:solidFill>
                            <a:schemeClr val="tx1"/>
                          </a:solidFill>
                          <a:latin typeface="Arial" pitchFamily="34" charset="0"/>
                          <a:ea typeface="+mn-ea"/>
                          <a:cs typeface="+mn-cs"/>
                        </a:rPr>
                        <a:t>3mn max. pour prendre connaissance du texte </a:t>
                      </a:r>
                      <a:endParaRPr lang="fr-FR" sz="1600" dirty="0">
                        <a:effectLst/>
                        <a:latin typeface="Times New Roman"/>
                        <a:ea typeface="Calibri"/>
                        <a:cs typeface="Times New Roman"/>
                      </a:endParaRPr>
                    </a:p>
                  </a:txBody>
                  <a:tcPr marL="36553" marR="36553" marT="0" marB="0"/>
                </a:tc>
                <a:tc>
                  <a:txBody>
                    <a:bodyPr/>
                    <a:lstStyle/>
                    <a:p>
                      <a:r>
                        <a:rPr lang="fr-FR" sz="1600" kern="1200" dirty="0">
                          <a:solidFill>
                            <a:schemeClr val="tx1"/>
                          </a:solidFill>
                          <a:latin typeface="Arial" pitchFamily="34" charset="0"/>
                          <a:ea typeface="+mn-ea"/>
                          <a:cs typeface="+mn-cs"/>
                        </a:rPr>
                        <a:t>- 4 à 6 questions en français/réponse en français</a:t>
                      </a:r>
                    </a:p>
                    <a:p>
                      <a:pPr marL="85725">
                        <a:lnSpc>
                          <a:spcPct val="107000"/>
                        </a:lnSpc>
                        <a:spcAft>
                          <a:spcPts val="0"/>
                        </a:spcAft>
                      </a:pPr>
                      <a:r>
                        <a:rPr lang="fr-FR" sz="1600" dirty="0">
                          <a:effectLst/>
                        </a:rPr>
                        <a:t> </a:t>
                      </a:r>
                      <a:endParaRPr lang="fr-FR" sz="1600" dirty="0">
                        <a:effectLst/>
                        <a:latin typeface="Times New Roman"/>
                        <a:ea typeface="Calibri"/>
                        <a:cs typeface="Times New Roman"/>
                      </a:endParaRPr>
                    </a:p>
                  </a:txBody>
                  <a:tcPr marL="36553" marR="36553" marT="0" marB="0"/>
                </a:tc>
                <a:tc>
                  <a:txBody>
                    <a:bodyPr/>
                    <a:lstStyle/>
                    <a:p>
                      <a:pPr>
                        <a:lnSpc>
                          <a:spcPct val="107000"/>
                        </a:lnSpc>
                        <a:spcAft>
                          <a:spcPts val="0"/>
                        </a:spcAft>
                      </a:pPr>
                      <a:r>
                        <a:rPr lang="fr-FR" sz="1600" dirty="0">
                          <a:effectLst/>
                        </a:rPr>
                        <a:t>10 mn maxi</a:t>
                      </a:r>
                    </a:p>
                  </a:txBody>
                  <a:tcPr marL="36553" marR="36553" marT="0" marB="0"/>
                </a:tc>
                <a:extLst>
                  <a:ext uri="{0D108BD9-81ED-4DB2-BD59-A6C34878D82A}">
                    <a16:rowId xmlns:a16="http://schemas.microsoft.com/office/drawing/2014/main" val="10004"/>
                  </a:ext>
                </a:extLst>
              </a:tr>
            </a:tbl>
          </a:graphicData>
        </a:graphic>
      </p:graphicFrame>
      <p:sp>
        <p:nvSpPr>
          <p:cNvPr id="6" name="Rectangle 1"/>
          <p:cNvSpPr>
            <a:spLocks noChangeArrowheads="1"/>
          </p:cNvSpPr>
          <p:nvPr/>
        </p:nvSpPr>
        <p:spPr bwMode="auto">
          <a:xfrm>
            <a:off x="3850218" y="2198531"/>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defTabSz="1219170"/>
            <a:endParaRPr lang="fr-FR" altLang="fr-FR" sz="2400"/>
          </a:p>
        </p:txBody>
      </p:sp>
    </p:spTree>
    <p:extLst>
      <p:ext uri="{BB962C8B-B14F-4D97-AF65-F5344CB8AC3E}">
        <p14:creationId xmlns:p14="http://schemas.microsoft.com/office/powerpoint/2010/main" val="3845016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86858" y="0"/>
            <a:ext cx="10316683" cy="737064"/>
          </a:xfrm>
          <a:ln>
            <a:solidFill>
              <a:srgbClr val="FF0000"/>
            </a:solidFill>
          </a:ln>
        </p:spPr>
        <p:txBody>
          <a:bodyPr/>
          <a:lstStyle/>
          <a:p>
            <a:r>
              <a:rPr lang="fr-FR" dirty="0"/>
              <a:t>Descripteurs du CECRL</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4204" y="652003"/>
            <a:ext cx="12090400" cy="5956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67538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228906" y="1732149"/>
            <a:ext cx="5855679" cy="1881797"/>
          </a:xfrm>
        </p:spPr>
        <p:txBody>
          <a:bodyPr/>
          <a:lstStyle/>
          <a:p>
            <a:pPr algn="ctr"/>
            <a:br>
              <a:rPr lang="fr-FR" sz="4000" dirty="0">
                <a:latin typeface="Times New Roman" panose="02020603050405020304" pitchFamily="18" charset="0"/>
                <a:cs typeface="Times New Roman" panose="02020603050405020304" pitchFamily="18" charset="0"/>
              </a:rPr>
            </a:br>
            <a:br>
              <a:rPr lang="fr-FR" sz="4533" dirty="0">
                <a:latin typeface="Times New Roman" panose="02020603050405020304" pitchFamily="18" charset="0"/>
                <a:cs typeface="Times New Roman" panose="02020603050405020304" pitchFamily="18" charset="0"/>
              </a:rPr>
            </a:br>
            <a:r>
              <a:rPr lang="fr-FR" sz="4533" dirty="0">
                <a:latin typeface="Times New Roman" panose="02020603050405020304" pitchFamily="18" charset="0"/>
                <a:cs typeface="Times New Roman" panose="02020603050405020304" pitchFamily="18" charset="0"/>
              </a:rPr>
              <a:t> </a:t>
            </a:r>
          </a:p>
        </p:txBody>
      </p:sp>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9555" y="581026"/>
            <a:ext cx="10058400" cy="5012436"/>
          </a:xfrm>
          <a:prstGeom prst="rect">
            <a:avLst/>
          </a:prstGeom>
        </p:spPr>
      </p:pic>
    </p:spTree>
    <p:extLst>
      <p:ext uri="{BB962C8B-B14F-4D97-AF65-F5344CB8AC3E}">
        <p14:creationId xmlns:p14="http://schemas.microsoft.com/office/powerpoint/2010/main" val="196968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B544B4-C494-4F22-8A71-8ACDDA01E57A}"/>
              </a:ext>
            </a:extLst>
          </p:cNvPr>
          <p:cNvSpPr>
            <a:spLocks noGrp="1"/>
          </p:cNvSpPr>
          <p:nvPr>
            <p:ph type="title"/>
          </p:nvPr>
        </p:nvSpPr>
        <p:spPr>
          <a:xfrm>
            <a:off x="1371600" y="685800"/>
            <a:ext cx="10187354" cy="1485900"/>
          </a:xfrm>
          <a:ln>
            <a:solidFill>
              <a:srgbClr val="FF0000"/>
            </a:solidFill>
          </a:ln>
        </p:spPr>
        <p:txBody>
          <a:bodyPr>
            <a:normAutofit fontScale="90000"/>
          </a:bodyPr>
          <a:lstStyle/>
          <a:p>
            <a:pPr algn="ctr"/>
            <a:r>
              <a:rPr lang="fr-FR" dirty="0">
                <a:solidFill>
                  <a:srgbClr val="0070C0"/>
                </a:solidFill>
                <a:latin typeface="Arial" panose="020B0604020202020204" pitchFamily="34" charset="0"/>
                <a:cs typeface="Arial" panose="020B0604020202020204" pitchFamily="34" charset="0"/>
              </a:rPr>
              <a:t>L’épreuve de langue vivante au BAC PRO</a:t>
            </a:r>
            <a:br>
              <a:rPr lang="fr-FR" dirty="0">
                <a:solidFill>
                  <a:srgbClr val="0070C0"/>
                </a:solidFill>
                <a:latin typeface="Arial" panose="020B0604020202020204" pitchFamily="34" charset="0"/>
                <a:cs typeface="Arial" panose="020B0604020202020204" pitchFamily="34" charset="0"/>
              </a:rPr>
            </a:br>
            <a:r>
              <a:rPr lang="fr-FR" sz="2000" dirty="0">
                <a:solidFill>
                  <a:srgbClr val="0070C0"/>
                </a:solidFill>
                <a:latin typeface="Arial" panose="020B0604020202020204" pitchFamily="34" charset="0"/>
                <a:cs typeface="Arial" panose="020B0604020202020204" pitchFamily="34" charset="0"/>
              </a:rPr>
              <a:t>(obligatoire ou facultative)</a:t>
            </a:r>
            <a:endParaRPr lang="fr-FR" dirty="0"/>
          </a:p>
        </p:txBody>
      </p:sp>
      <p:sp>
        <p:nvSpPr>
          <p:cNvPr id="3" name="Espace réservé du contenu 2">
            <a:extLst>
              <a:ext uri="{FF2B5EF4-FFF2-40B4-BE49-F238E27FC236}">
                <a16:creationId xmlns:a16="http://schemas.microsoft.com/office/drawing/2014/main" id="{305F3956-C5FB-417C-8A56-CA715EB4F40A}"/>
              </a:ext>
            </a:extLst>
          </p:cNvPr>
          <p:cNvSpPr>
            <a:spLocks noGrp="1"/>
          </p:cNvSpPr>
          <p:nvPr>
            <p:ph idx="1"/>
          </p:nvPr>
        </p:nvSpPr>
        <p:spPr>
          <a:xfrm>
            <a:off x="1504122" y="2723322"/>
            <a:ext cx="9601200" cy="3581400"/>
          </a:xfrm>
        </p:spPr>
        <p:txBody>
          <a:bodyPr/>
          <a:lstStyle/>
          <a:p>
            <a:pPr marL="0" indent="0" algn="ctr">
              <a:buNone/>
            </a:pPr>
            <a:r>
              <a:rPr lang="fr-FR" dirty="0"/>
              <a:t>Bulletin officiel n° 30 du 23 juillet 2020</a:t>
            </a:r>
            <a:endParaRPr lang="fr-FR" dirty="0">
              <a:latin typeface="Arial" panose="020B0604020202020204" pitchFamily="34" charset="0"/>
              <a:cs typeface="Arial" panose="020B0604020202020204" pitchFamily="34" charset="0"/>
            </a:endParaRPr>
          </a:p>
          <a:p>
            <a:endParaRPr lang="fr-FR" dirty="0">
              <a:latin typeface="Arial" panose="020B0604020202020204" pitchFamily="34" charset="0"/>
              <a:cs typeface="Arial" panose="020B0604020202020204" pitchFamily="34" charset="0"/>
            </a:endParaRPr>
          </a:p>
          <a:p>
            <a:pPr marL="0" indent="0" algn="ctr">
              <a:buNone/>
            </a:pPr>
            <a:r>
              <a:rPr lang="fr-FR" dirty="0">
                <a:latin typeface="Arial" panose="020B0604020202020204" pitchFamily="34" charset="0"/>
                <a:cs typeface="Arial" panose="020B0604020202020204" pitchFamily="34" charset="0"/>
                <a:hlinkClick r:id="rId2"/>
              </a:rPr>
              <a:t>https://www.education.gouv.fr/bo/20/Hebdo30/MENE2015195A.htm</a:t>
            </a:r>
            <a:endParaRPr lang="fr-FR" dirty="0">
              <a:latin typeface="Arial" panose="020B060402020202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835811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7764E4-54A4-477F-987F-218C1D2620EA}"/>
              </a:ext>
            </a:extLst>
          </p:cNvPr>
          <p:cNvSpPr>
            <a:spLocks noGrp="1"/>
          </p:cNvSpPr>
          <p:nvPr>
            <p:ph type="title"/>
          </p:nvPr>
        </p:nvSpPr>
        <p:spPr>
          <a:xfrm>
            <a:off x="1278834" y="182218"/>
            <a:ext cx="10328031" cy="1485900"/>
          </a:xfrm>
          <a:ln>
            <a:solidFill>
              <a:srgbClr val="FF0000"/>
            </a:solidFill>
          </a:ln>
        </p:spPr>
        <p:txBody>
          <a:bodyPr>
            <a:normAutofit fontScale="90000"/>
          </a:bodyPr>
          <a:lstStyle/>
          <a:p>
            <a:pPr algn="ctr"/>
            <a:r>
              <a:rPr lang="fr-FR" dirty="0"/>
              <a:t>5 compétences évaluées</a:t>
            </a:r>
            <a:br>
              <a:rPr lang="fr-FR" dirty="0"/>
            </a:br>
            <a:r>
              <a:rPr lang="fr-FR" sz="2200" dirty="0"/>
              <a:t>Coefficient 2 (LVA, LVB) - Commercialisation et service en restauration coef. 3</a:t>
            </a:r>
            <a:br>
              <a:rPr lang="fr-FR" dirty="0"/>
            </a:br>
            <a:endParaRPr lang="fr-FR" dirty="0"/>
          </a:p>
        </p:txBody>
      </p:sp>
      <p:sp>
        <p:nvSpPr>
          <p:cNvPr id="3" name="Espace réservé du contenu 2">
            <a:extLst>
              <a:ext uri="{FF2B5EF4-FFF2-40B4-BE49-F238E27FC236}">
                <a16:creationId xmlns:a16="http://schemas.microsoft.com/office/drawing/2014/main" id="{50D7A49C-C65B-48AB-A18A-CC8191DCA9CB}"/>
              </a:ext>
            </a:extLst>
          </p:cNvPr>
          <p:cNvSpPr>
            <a:spLocks noGrp="1"/>
          </p:cNvSpPr>
          <p:nvPr>
            <p:ph idx="1"/>
          </p:nvPr>
        </p:nvSpPr>
        <p:spPr>
          <a:xfrm>
            <a:off x="1413803" y="1946031"/>
            <a:ext cx="9601200" cy="4548553"/>
          </a:xfrm>
        </p:spPr>
        <p:txBody>
          <a:bodyPr>
            <a:normAutofit lnSpcReduction="10000"/>
          </a:bodyPr>
          <a:lstStyle/>
          <a:p>
            <a:pPr marL="0" indent="0">
              <a:buNone/>
            </a:pPr>
            <a:r>
              <a:rPr lang="fr-FR" u="sng" dirty="0"/>
              <a:t>2 situations d’évaluation (A et B)</a:t>
            </a:r>
          </a:p>
          <a:p>
            <a:pPr marL="0" indent="0">
              <a:buNone/>
            </a:pPr>
            <a:r>
              <a:rPr lang="fr-FR" dirty="0"/>
              <a:t>* Situation A (CO + CE + EE) = 1h sur table (10 + 25 + 25)</a:t>
            </a:r>
          </a:p>
          <a:p>
            <a:pPr marL="0" indent="0">
              <a:buNone/>
            </a:pPr>
            <a:r>
              <a:rPr lang="fr-FR" dirty="0"/>
              <a:t>* Situation B (EOC + EOI) = 10mn (5 + 5)</a:t>
            </a:r>
          </a:p>
          <a:p>
            <a:endParaRPr lang="fr-FR" dirty="0"/>
          </a:p>
          <a:p>
            <a:pPr marL="0" indent="0">
              <a:buNone/>
            </a:pPr>
            <a:r>
              <a:rPr lang="fr-FR" b="1" u="sng" dirty="0"/>
              <a:t>CCF: </a:t>
            </a:r>
          </a:p>
          <a:p>
            <a:pPr marL="0" indent="0">
              <a:buNone/>
            </a:pPr>
            <a:r>
              <a:rPr lang="fr-FR" dirty="0"/>
              <a:t>candidats sous statut scolaire public ou privé, CFA habilités </a:t>
            </a:r>
          </a:p>
          <a:p>
            <a:pPr marL="0" indent="0">
              <a:buNone/>
            </a:pPr>
            <a:r>
              <a:rPr lang="fr-FR" dirty="0"/>
              <a:t>LV enseignée au sein des établissements </a:t>
            </a:r>
          </a:p>
          <a:p>
            <a:pPr marL="0" indent="0">
              <a:buNone/>
            </a:pPr>
            <a:r>
              <a:rPr lang="fr-FR" b="1" u="sng" dirty="0"/>
              <a:t>Ponctuelle</a:t>
            </a:r>
            <a:r>
              <a:rPr lang="fr-FR" u="sng" dirty="0"/>
              <a:t>:  </a:t>
            </a:r>
          </a:p>
          <a:p>
            <a:pPr marL="0" indent="0">
              <a:buNone/>
            </a:pPr>
            <a:r>
              <a:rPr lang="fr-FR" dirty="0">
                <a:effectLst>
                  <a:outerShdw blurRad="38100" dist="38100" dir="2700000" algn="tl">
                    <a:srgbClr val="000000">
                      <a:alpha val="43137"/>
                    </a:srgbClr>
                  </a:outerShdw>
                </a:effectLst>
              </a:rPr>
              <a:t>•Obligatoire </a:t>
            </a:r>
            <a:r>
              <a:rPr lang="fr-FR" dirty="0"/>
              <a:t>(candidats hors statut scolaire + candidats libres) </a:t>
            </a:r>
          </a:p>
          <a:p>
            <a:pPr marL="0" indent="0">
              <a:buNone/>
            </a:pPr>
            <a:r>
              <a:rPr lang="fr-FR" dirty="0"/>
              <a:t>•</a:t>
            </a:r>
            <a:r>
              <a:rPr lang="fr-FR" dirty="0">
                <a:effectLst>
                  <a:outerShdw blurRad="38100" dist="38100" dir="2700000" algn="tl">
                    <a:srgbClr val="000000">
                      <a:alpha val="43137"/>
                    </a:srgbClr>
                  </a:outerShdw>
                </a:effectLst>
              </a:rPr>
              <a:t>Facultative</a:t>
            </a:r>
            <a:r>
              <a:rPr lang="fr-FR" dirty="0"/>
              <a:t> (tous candidats); LV enseignée ou non en établissement. Différente de celle(s) retenue(s) pour l’épreuve obligatoire.</a:t>
            </a:r>
          </a:p>
          <a:p>
            <a:endParaRPr lang="fr-FR" dirty="0"/>
          </a:p>
        </p:txBody>
      </p:sp>
    </p:spTree>
    <p:extLst>
      <p:ext uri="{BB962C8B-B14F-4D97-AF65-F5344CB8AC3E}">
        <p14:creationId xmlns:p14="http://schemas.microsoft.com/office/powerpoint/2010/main" val="3307212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22AF49E-1DD5-4308-A9FF-66F37837F8FA}"/>
              </a:ext>
            </a:extLst>
          </p:cNvPr>
          <p:cNvSpPr>
            <a:spLocks noGrp="1"/>
          </p:cNvSpPr>
          <p:nvPr>
            <p:ph idx="1"/>
          </p:nvPr>
        </p:nvSpPr>
        <p:spPr>
          <a:xfrm>
            <a:off x="1371600" y="328246"/>
            <a:ext cx="9601200" cy="5539154"/>
          </a:xfrm>
        </p:spPr>
        <p:txBody>
          <a:bodyPr>
            <a:normAutofit/>
          </a:bodyPr>
          <a:lstStyle/>
          <a:p>
            <a:pPr marL="0" indent="0" algn="just">
              <a:buNone/>
            </a:pPr>
            <a:r>
              <a:rPr lang="fr-FR" dirty="0"/>
              <a:t>L'épreuve obligatoire a pour objectif de vérifier, au </a:t>
            </a:r>
            <a:r>
              <a:rPr lang="fr-FR" b="1" dirty="0">
                <a:solidFill>
                  <a:srgbClr val="0070C0"/>
                </a:solidFill>
              </a:rPr>
              <a:t>niveau B1+ </a:t>
            </a:r>
            <a:r>
              <a:rPr lang="fr-FR" dirty="0"/>
              <a:t>(«utilisateur indépendant») pour la LVA ou </a:t>
            </a:r>
            <a:r>
              <a:rPr lang="fr-FR" b="1" dirty="0">
                <a:solidFill>
                  <a:srgbClr val="0070C0"/>
                </a:solidFill>
              </a:rPr>
              <a:t>A2+</a:t>
            </a:r>
            <a:r>
              <a:rPr lang="fr-FR" dirty="0"/>
              <a:t> (« utilisateur intermédiaire») pour la LVB, les compétences du candidat à:</a:t>
            </a:r>
          </a:p>
          <a:p>
            <a:endParaRPr lang="fr-FR" dirty="0"/>
          </a:p>
          <a:p>
            <a:pPr marL="0" indent="0">
              <a:buNone/>
            </a:pPr>
            <a:r>
              <a:rPr lang="fr-FR" sz="2100" dirty="0">
                <a:solidFill>
                  <a:srgbClr val="0070C0"/>
                </a:solidFill>
                <a:latin typeface="Times New Roman" panose="02020603050405020304" pitchFamily="18" charset="0"/>
                <a:cs typeface="Times New Roman" panose="02020603050405020304" pitchFamily="18" charset="0"/>
                <a:sym typeface="Wingdings" panose="05000000000000000000" pitchFamily="2" charset="2"/>
              </a:rPr>
              <a:t> </a:t>
            </a:r>
            <a:r>
              <a:rPr lang="fr-FR" dirty="0">
                <a:solidFill>
                  <a:srgbClr val="0070C0"/>
                </a:solidFill>
              </a:rPr>
              <a:t>comprendre la langue orale;</a:t>
            </a:r>
          </a:p>
          <a:p>
            <a:pPr marL="0" indent="0">
              <a:buNone/>
            </a:pPr>
            <a:r>
              <a:rPr lang="fr-FR" sz="2100" dirty="0">
                <a:solidFill>
                  <a:srgbClr val="0070C0"/>
                </a:solidFill>
                <a:latin typeface="Times New Roman" panose="02020603050405020304" pitchFamily="18" charset="0"/>
                <a:cs typeface="Times New Roman" panose="02020603050405020304" pitchFamily="18" charset="0"/>
                <a:sym typeface="Wingdings" panose="05000000000000000000" pitchFamily="2" charset="2"/>
              </a:rPr>
              <a:t> </a:t>
            </a:r>
            <a:r>
              <a:rPr lang="fr-FR" dirty="0">
                <a:solidFill>
                  <a:srgbClr val="0070C0"/>
                </a:solidFill>
              </a:rPr>
              <a:t>comprendre un document écrit;</a:t>
            </a:r>
          </a:p>
          <a:p>
            <a:pPr marL="0" indent="0">
              <a:buNone/>
            </a:pPr>
            <a:r>
              <a:rPr lang="fr-FR" sz="2100" dirty="0">
                <a:solidFill>
                  <a:srgbClr val="0070C0"/>
                </a:solidFill>
                <a:latin typeface="Times New Roman" panose="02020603050405020304" pitchFamily="18" charset="0"/>
                <a:cs typeface="Times New Roman" panose="02020603050405020304" pitchFamily="18" charset="0"/>
                <a:sym typeface="Wingdings" panose="05000000000000000000" pitchFamily="2" charset="2"/>
              </a:rPr>
              <a:t> </a:t>
            </a:r>
            <a:r>
              <a:rPr lang="fr-FR" dirty="0">
                <a:solidFill>
                  <a:srgbClr val="0070C0"/>
                </a:solidFill>
              </a:rPr>
              <a:t>s’exprimer à l’écrit;</a:t>
            </a:r>
          </a:p>
          <a:p>
            <a:pPr marL="0" indent="0">
              <a:buNone/>
            </a:pPr>
            <a:r>
              <a:rPr lang="fr-FR" sz="2100" dirty="0">
                <a:solidFill>
                  <a:srgbClr val="0070C0"/>
                </a:solidFill>
                <a:latin typeface="Times New Roman" panose="02020603050405020304" pitchFamily="18" charset="0"/>
                <a:cs typeface="Times New Roman" panose="02020603050405020304" pitchFamily="18" charset="0"/>
                <a:sym typeface="Wingdings" panose="05000000000000000000" pitchFamily="2" charset="2"/>
              </a:rPr>
              <a:t> </a:t>
            </a:r>
            <a:r>
              <a:rPr lang="fr-FR" dirty="0">
                <a:solidFill>
                  <a:srgbClr val="0070C0"/>
                </a:solidFill>
              </a:rPr>
              <a:t>s’exprimer à l’oral en continu;</a:t>
            </a:r>
          </a:p>
          <a:p>
            <a:pPr marL="0" indent="0">
              <a:buNone/>
            </a:pPr>
            <a:r>
              <a:rPr lang="fr-FR" sz="2100" dirty="0">
                <a:solidFill>
                  <a:srgbClr val="0070C0"/>
                </a:solidFill>
                <a:latin typeface="Times New Roman" panose="02020603050405020304" pitchFamily="18" charset="0"/>
                <a:cs typeface="Times New Roman" panose="02020603050405020304" pitchFamily="18" charset="0"/>
                <a:sym typeface="Wingdings" panose="05000000000000000000" pitchFamily="2" charset="2"/>
              </a:rPr>
              <a:t> </a:t>
            </a:r>
            <a:r>
              <a:rPr lang="fr-FR" dirty="0">
                <a:solidFill>
                  <a:srgbClr val="0070C0"/>
                </a:solidFill>
              </a:rPr>
              <a:t>interagir à l’oral dans des situations de la vie quotidienne, sociale et professionnelle.</a:t>
            </a:r>
          </a:p>
          <a:p>
            <a:endParaRPr lang="fr-FR" dirty="0"/>
          </a:p>
          <a:p>
            <a:pPr marL="0" indent="0">
              <a:buNone/>
            </a:pPr>
            <a:r>
              <a:rPr lang="fr-FR" dirty="0"/>
              <a:t>L’épreuve est notée sur 20, l’évaluation de chacune des compétences ci-dessus entrant pour un cinquième dans l’attribution de la note finale. </a:t>
            </a:r>
          </a:p>
          <a:p>
            <a:endParaRPr lang="fr-FR" dirty="0"/>
          </a:p>
        </p:txBody>
      </p:sp>
    </p:spTree>
    <p:extLst>
      <p:ext uri="{BB962C8B-B14F-4D97-AF65-F5344CB8AC3E}">
        <p14:creationId xmlns:p14="http://schemas.microsoft.com/office/powerpoint/2010/main" val="466299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CEEB55C-72E5-4A8C-B681-643F81724362}"/>
              </a:ext>
            </a:extLst>
          </p:cNvPr>
          <p:cNvSpPr>
            <a:spLocks noGrp="1"/>
          </p:cNvSpPr>
          <p:nvPr>
            <p:ph type="title"/>
          </p:nvPr>
        </p:nvSpPr>
        <p:spPr>
          <a:xfrm>
            <a:off x="1371600" y="685800"/>
            <a:ext cx="9601200" cy="978877"/>
          </a:xfrm>
          <a:ln>
            <a:solidFill>
              <a:srgbClr val="FF0000"/>
            </a:solidFill>
          </a:ln>
        </p:spPr>
        <p:txBody>
          <a:bodyPr>
            <a:normAutofit fontScale="90000"/>
          </a:bodyPr>
          <a:lstStyle/>
          <a:p>
            <a:r>
              <a:rPr lang="fr-FR" dirty="0"/>
              <a:t>Dispositions particulières</a:t>
            </a:r>
            <a:br>
              <a:rPr lang="fr-FR" dirty="0"/>
            </a:br>
            <a:endParaRPr lang="fr-FR" dirty="0"/>
          </a:p>
        </p:txBody>
      </p:sp>
      <p:sp>
        <p:nvSpPr>
          <p:cNvPr id="3" name="Espace réservé du contenu 2">
            <a:extLst>
              <a:ext uri="{FF2B5EF4-FFF2-40B4-BE49-F238E27FC236}">
                <a16:creationId xmlns:a16="http://schemas.microsoft.com/office/drawing/2014/main" id="{216A8EA4-7997-4409-AD9C-EC3542FB227C}"/>
              </a:ext>
            </a:extLst>
          </p:cNvPr>
          <p:cNvSpPr>
            <a:spLocks noGrp="1"/>
          </p:cNvSpPr>
          <p:nvPr>
            <p:ph idx="1"/>
          </p:nvPr>
        </p:nvSpPr>
        <p:spPr/>
        <p:txBody>
          <a:bodyPr>
            <a:normAutofit fontScale="85000" lnSpcReduction="20000"/>
          </a:bodyPr>
          <a:lstStyle/>
          <a:p>
            <a:pPr marL="0" indent="0">
              <a:buNone/>
            </a:pPr>
            <a:r>
              <a:rPr lang="fr-FR" dirty="0">
                <a:latin typeface="Arial" pitchFamily="34" charset="0"/>
              </a:rPr>
              <a:t>Arrêté du 15 février 2012 relatif à la dispense et l'adaptation de certaines épreuves ou parties d'épreuves obligatoires de langue vivante.</a:t>
            </a:r>
          </a:p>
          <a:p>
            <a:pPr marL="0" indent="0">
              <a:buNone/>
            </a:pPr>
            <a:br>
              <a:rPr lang="fr-FR" dirty="0">
                <a:latin typeface="Arial" pitchFamily="34" charset="0"/>
              </a:rPr>
            </a:br>
            <a:r>
              <a:rPr lang="fr-FR" dirty="0">
                <a:latin typeface="Arial" pitchFamily="34" charset="0"/>
              </a:rPr>
              <a:t>Selon le handicap, dispense :</a:t>
            </a:r>
          </a:p>
          <a:p>
            <a:pPr marL="285750" indent="-285750">
              <a:buFont typeface="Arial" panose="020B0604020202020204" pitchFamily="34" charset="0"/>
              <a:buChar char="•"/>
            </a:pPr>
            <a:r>
              <a:rPr lang="fr-FR" dirty="0">
                <a:latin typeface="Arial" pitchFamily="34" charset="0"/>
              </a:rPr>
              <a:t>soit de l'évaluation de la compréhension de l'oral de l'épreuve obligatoire de langue vivante étrangère A ou B ; </a:t>
            </a:r>
          </a:p>
          <a:p>
            <a:pPr marL="285750" indent="-285750">
              <a:buFont typeface="Arial" panose="020B0604020202020204" pitchFamily="34" charset="0"/>
              <a:buChar char="•"/>
            </a:pPr>
            <a:r>
              <a:rPr lang="fr-FR" dirty="0">
                <a:latin typeface="Arial" pitchFamily="34" charset="0"/>
              </a:rPr>
              <a:t>soit de l'évaluation de la compréhension de l'écrit de l'épreuve obligatoire de langue vivante étrangère A ou B ; </a:t>
            </a:r>
          </a:p>
          <a:p>
            <a:pPr marL="285750" indent="-285750">
              <a:buFont typeface="Arial" panose="020B0604020202020204" pitchFamily="34" charset="0"/>
              <a:buChar char="•"/>
            </a:pPr>
            <a:r>
              <a:rPr lang="fr-FR" dirty="0">
                <a:latin typeface="Arial" pitchFamily="34" charset="0"/>
              </a:rPr>
              <a:t>soit de l'évaluation de l'expression écrite de l'épreuve obligatoire de langue vivante étrangère A ou B ;</a:t>
            </a:r>
          </a:p>
          <a:p>
            <a:pPr marL="285750" indent="-285750">
              <a:buFont typeface="Arial" panose="020B0604020202020204" pitchFamily="34" charset="0"/>
              <a:buChar char="•"/>
            </a:pPr>
            <a:r>
              <a:rPr lang="fr-FR" dirty="0">
                <a:latin typeface="Arial" pitchFamily="34" charset="0"/>
              </a:rPr>
              <a:t>soit de la totalité de l'évaluation de l'expression orale de l'épreuve obligatoire de langue vivante étrangère A ou B ;</a:t>
            </a:r>
          </a:p>
          <a:p>
            <a:pPr marL="285750" indent="-285750">
              <a:buFont typeface="Arial" panose="020B0604020202020204" pitchFamily="34" charset="0"/>
              <a:buChar char="•"/>
            </a:pPr>
            <a:r>
              <a:rPr lang="fr-FR" dirty="0">
                <a:latin typeface="Arial" pitchFamily="34" charset="0"/>
              </a:rPr>
              <a:t>soit de la totalité des épreuves de langue vivante B.</a:t>
            </a:r>
          </a:p>
          <a:p>
            <a:pPr marL="0" indent="0">
              <a:buNone/>
            </a:pPr>
            <a:endParaRPr lang="fr-FR" dirty="0"/>
          </a:p>
        </p:txBody>
      </p:sp>
    </p:spTree>
    <p:extLst>
      <p:ext uri="{BB962C8B-B14F-4D97-AF65-F5344CB8AC3E}">
        <p14:creationId xmlns:p14="http://schemas.microsoft.com/office/powerpoint/2010/main" val="2881493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2134117854"/>
              </p:ext>
            </p:extLst>
          </p:nvPr>
        </p:nvGraphicFramePr>
        <p:xfrm>
          <a:off x="0" y="1"/>
          <a:ext cx="12192000" cy="6858000"/>
        </p:xfrm>
        <a:graphic>
          <a:graphicData uri="http://schemas.openxmlformats.org/drawingml/2006/table">
            <a:tbl>
              <a:tblPr firstRow="1" firstCol="1" bandRow="1">
                <a:tableStyleId>{5C22544A-7EE6-4342-B048-85BDC9FD1C3A}</a:tableStyleId>
              </a:tblPr>
              <a:tblGrid>
                <a:gridCol w="3045561">
                  <a:extLst>
                    <a:ext uri="{9D8B030D-6E8A-4147-A177-3AD203B41FA5}">
                      <a16:colId xmlns:a16="http://schemas.microsoft.com/office/drawing/2014/main" val="20000"/>
                    </a:ext>
                  </a:extLst>
                </a:gridCol>
                <a:gridCol w="3937131">
                  <a:extLst>
                    <a:ext uri="{9D8B030D-6E8A-4147-A177-3AD203B41FA5}">
                      <a16:colId xmlns:a16="http://schemas.microsoft.com/office/drawing/2014/main" val="20001"/>
                    </a:ext>
                  </a:extLst>
                </a:gridCol>
                <a:gridCol w="3546763">
                  <a:extLst>
                    <a:ext uri="{9D8B030D-6E8A-4147-A177-3AD203B41FA5}">
                      <a16:colId xmlns:a16="http://schemas.microsoft.com/office/drawing/2014/main" val="20002"/>
                    </a:ext>
                  </a:extLst>
                </a:gridCol>
                <a:gridCol w="1662545">
                  <a:extLst>
                    <a:ext uri="{9D8B030D-6E8A-4147-A177-3AD203B41FA5}">
                      <a16:colId xmlns:a16="http://schemas.microsoft.com/office/drawing/2014/main" val="20003"/>
                    </a:ext>
                  </a:extLst>
                </a:gridCol>
              </a:tblGrid>
              <a:tr h="966662">
                <a:tc gridSpan="4">
                  <a:txBody>
                    <a:bodyPr/>
                    <a:lstStyle/>
                    <a:p>
                      <a:pPr algn="ctr">
                        <a:lnSpc>
                          <a:spcPct val="107000"/>
                        </a:lnSpc>
                        <a:spcAft>
                          <a:spcPts val="0"/>
                        </a:spcAft>
                      </a:pPr>
                      <a:r>
                        <a:rPr lang="fr-FR" sz="700" dirty="0">
                          <a:effectLst/>
                        </a:rPr>
                        <a:t> </a:t>
                      </a:r>
                      <a:endParaRPr lang="fr-FR" sz="500" dirty="0">
                        <a:effectLst/>
                      </a:endParaRPr>
                    </a:p>
                    <a:p>
                      <a:pPr algn="ctr">
                        <a:lnSpc>
                          <a:spcPct val="107000"/>
                        </a:lnSpc>
                        <a:spcAft>
                          <a:spcPts val="0"/>
                        </a:spcAft>
                      </a:pPr>
                      <a:r>
                        <a:rPr lang="fr-FR" sz="2400" dirty="0">
                          <a:effectLst/>
                        </a:rPr>
                        <a:t>BAC PRO - Épreuve obligatoire de LVE </a:t>
                      </a:r>
                    </a:p>
                    <a:p>
                      <a:pPr algn="ctr">
                        <a:lnSpc>
                          <a:spcPct val="107000"/>
                        </a:lnSpc>
                        <a:spcAft>
                          <a:spcPts val="0"/>
                        </a:spcAft>
                      </a:pPr>
                      <a:endParaRPr lang="fr-FR" sz="2400" dirty="0">
                        <a:effectLst/>
                        <a:latin typeface="Times New Roman"/>
                        <a:ea typeface="Calibri"/>
                        <a:cs typeface="Times New Roman"/>
                      </a:endParaRPr>
                    </a:p>
                  </a:txBody>
                  <a:tcPr marL="36553" marR="36553" marT="0" marB="0"/>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0"/>
                  </a:ext>
                </a:extLst>
              </a:tr>
              <a:tr h="559778">
                <a:tc>
                  <a:txBody>
                    <a:bodyPr/>
                    <a:lstStyle/>
                    <a:p>
                      <a:pPr algn="ctr">
                        <a:lnSpc>
                          <a:spcPct val="107000"/>
                        </a:lnSpc>
                        <a:spcAft>
                          <a:spcPts val="0"/>
                        </a:spcAft>
                      </a:pPr>
                      <a:r>
                        <a:rPr lang="fr-FR" sz="1600" dirty="0">
                          <a:effectLst/>
                        </a:rPr>
                        <a:t>Situation A</a:t>
                      </a:r>
                    </a:p>
                    <a:p>
                      <a:pPr>
                        <a:lnSpc>
                          <a:spcPct val="107000"/>
                        </a:lnSpc>
                        <a:spcAft>
                          <a:spcPts val="0"/>
                        </a:spcAft>
                      </a:pPr>
                      <a:r>
                        <a:rPr lang="fr-FR" sz="1600" dirty="0">
                          <a:effectLst/>
                        </a:rPr>
                        <a:t> </a:t>
                      </a:r>
                      <a:endParaRPr lang="fr-FR" sz="1600" dirty="0">
                        <a:effectLst/>
                        <a:latin typeface="Times New Roman"/>
                        <a:ea typeface="Calibri"/>
                        <a:cs typeface="Times New Roman"/>
                      </a:endParaRPr>
                    </a:p>
                  </a:txBody>
                  <a:tcPr marL="36553" marR="36553" marT="0" marB="0"/>
                </a:tc>
                <a:tc>
                  <a:txBody>
                    <a:bodyPr/>
                    <a:lstStyle/>
                    <a:p>
                      <a:pPr algn="ctr">
                        <a:lnSpc>
                          <a:spcPct val="107000"/>
                        </a:lnSpc>
                        <a:spcAft>
                          <a:spcPts val="0"/>
                        </a:spcAft>
                      </a:pPr>
                      <a:r>
                        <a:rPr lang="fr-FR" sz="1600" b="1" dirty="0">
                          <a:effectLst/>
                        </a:rPr>
                        <a:t>Support</a:t>
                      </a:r>
                      <a:endParaRPr lang="fr-FR" sz="1600" b="1" dirty="0">
                        <a:effectLst/>
                        <a:latin typeface="Times New Roman"/>
                        <a:ea typeface="Calibri"/>
                        <a:cs typeface="Times New Roman"/>
                      </a:endParaRPr>
                    </a:p>
                  </a:txBody>
                  <a:tcPr marL="36553" marR="36553" marT="0" marB="0"/>
                </a:tc>
                <a:tc>
                  <a:txBody>
                    <a:bodyPr/>
                    <a:lstStyle/>
                    <a:p>
                      <a:pPr algn="ctr">
                        <a:lnSpc>
                          <a:spcPct val="107000"/>
                        </a:lnSpc>
                        <a:spcAft>
                          <a:spcPts val="0"/>
                        </a:spcAft>
                      </a:pPr>
                      <a:r>
                        <a:rPr lang="fr-FR" sz="1600" b="1" dirty="0">
                          <a:effectLst/>
                        </a:rPr>
                        <a:t>Tâche</a:t>
                      </a:r>
                      <a:endParaRPr lang="fr-FR" sz="1600" b="1" dirty="0">
                        <a:effectLst/>
                        <a:latin typeface="Times New Roman"/>
                        <a:ea typeface="Calibri"/>
                        <a:cs typeface="Times New Roman"/>
                      </a:endParaRPr>
                    </a:p>
                  </a:txBody>
                  <a:tcPr marL="36553" marR="36553" marT="0" marB="0"/>
                </a:tc>
                <a:tc>
                  <a:txBody>
                    <a:bodyPr/>
                    <a:lstStyle/>
                    <a:p>
                      <a:pPr algn="ctr">
                        <a:lnSpc>
                          <a:spcPct val="107000"/>
                        </a:lnSpc>
                        <a:spcAft>
                          <a:spcPts val="0"/>
                        </a:spcAft>
                      </a:pPr>
                      <a:r>
                        <a:rPr lang="fr-FR" sz="1600" b="1" dirty="0">
                          <a:effectLst/>
                        </a:rPr>
                        <a:t>Durée</a:t>
                      </a:r>
                      <a:endParaRPr lang="fr-FR" sz="1600" b="1" dirty="0">
                        <a:effectLst/>
                        <a:latin typeface="Times New Roman"/>
                        <a:ea typeface="Calibri"/>
                        <a:cs typeface="Times New Roman"/>
                      </a:endParaRPr>
                    </a:p>
                  </a:txBody>
                  <a:tcPr marL="36553" marR="36553" marT="0" marB="0"/>
                </a:tc>
                <a:extLst>
                  <a:ext uri="{0D108BD9-81ED-4DB2-BD59-A6C34878D82A}">
                    <a16:rowId xmlns:a16="http://schemas.microsoft.com/office/drawing/2014/main" val="10001"/>
                  </a:ext>
                </a:extLst>
              </a:tr>
              <a:tr h="1641222">
                <a:tc>
                  <a:txBody>
                    <a:bodyPr/>
                    <a:lstStyle/>
                    <a:p>
                      <a:pPr algn="l">
                        <a:lnSpc>
                          <a:spcPct val="107000"/>
                        </a:lnSpc>
                        <a:spcAft>
                          <a:spcPts val="0"/>
                        </a:spcAft>
                      </a:pPr>
                      <a:r>
                        <a:rPr lang="fr-FR" sz="1600" dirty="0">
                          <a:effectLst/>
                        </a:rPr>
                        <a:t>Compréhension de l’oral</a:t>
                      </a:r>
                      <a:endParaRPr lang="fr-FR" sz="1600" dirty="0">
                        <a:effectLst/>
                        <a:latin typeface="Times New Roman"/>
                        <a:ea typeface="Calibri"/>
                        <a:cs typeface="Times New Roman"/>
                      </a:endParaRPr>
                    </a:p>
                  </a:txBody>
                  <a:tcPr marL="36553" marR="36553" marT="0" marB="0"/>
                </a:tc>
                <a:tc>
                  <a:txBody>
                    <a:bodyPr/>
                    <a:lstStyle/>
                    <a:p>
                      <a:pPr marL="342900" lvl="0" indent="-342900">
                        <a:lnSpc>
                          <a:spcPct val="107000"/>
                        </a:lnSpc>
                        <a:spcAft>
                          <a:spcPts val="0"/>
                        </a:spcAft>
                        <a:buFont typeface="Times New Roman"/>
                        <a:buChar char="-"/>
                      </a:pPr>
                      <a:r>
                        <a:rPr lang="fr-FR" sz="1600" dirty="0">
                          <a:effectLst/>
                        </a:rPr>
                        <a:t>Document sonore ou vidéo</a:t>
                      </a:r>
                    </a:p>
                    <a:p>
                      <a:pPr marL="114935">
                        <a:lnSpc>
                          <a:spcPct val="107000"/>
                        </a:lnSpc>
                        <a:spcAft>
                          <a:spcPts val="0"/>
                        </a:spcAft>
                      </a:pPr>
                      <a:r>
                        <a:rPr lang="fr-FR" sz="1600" dirty="0">
                          <a:effectLst/>
                        </a:rPr>
                        <a:t>n’excédant pas 1 minute 30</a:t>
                      </a:r>
                    </a:p>
                    <a:p>
                      <a:pPr marL="342900" lvl="0" indent="-342900">
                        <a:lnSpc>
                          <a:spcPct val="107000"/>
                        </a:lnSpc>
                        <a:spcAft>
                          <a:spcPts val="0"/>
                        </a:spcAft>
                        <a:buFont typeface="Times New Roman"/>
                        <a:buChar char="-"/>
                      </a:pPr>
                      <a:r>
                        <a:rPr lang="fr-FR" sz="1600" dirty="0">
                          <a:effectLst/>
                        </a:rPr>
                        <a:t>Contexte personnel ou professionnel</a:t>
                      </a:r>
                    </a:p>
                    <a:p>
                      <a:pPr marL="114935">
                        <a:lnSpc>
                          <a:spcPct val="107000"/>
                        </a:lnSpc>
                        <a:spcAft>
                          <a:spcPts val="0"/>
                        </a:spcAft>
                      </a:pPr>
                      <a:r>
                        <a:rPr lang="fr-FR" sz="1600" dirty="0">
                          <a:effectLst/>
                        </a:rPr>
                        <a:t>3 écoutes espacées d’1 mn</a:t>
                      </a:r>
                      <a:endParaRPr lang="fr-FR" sz="1600" dirty="0">
                        <a:effectLst/>
                        <a:latin typeface="Times New Roman"/>
                        <a:ea typeface="Calibri"/>
                        <a:cs typeface="Times New Roman"/>
                      </a:endParaRPr>
                    </a:p>
                  </a:txBody>
                  <a:tcPr marL="36553" marR="36553" marT="0" marB="0"/>
                </a:tc>
                <a:tc>
                  <a:txBody>
                    <a:bodyPr/>
                    <a:lstStyle/>
                    <a:p>
                      <a:pPr marL="342900" lvl="0" indent="-342900">
                        <a:lnSpc>
                          <a:spcPct val="107000"/>
                        </a:lnSpc>
                        <a:spcAft>
                          <a:spcPts val="0"/>
                        </a:spcAft>
                        <a:buFont typeface="Times New Roman"/>
                        <a:buChar char="-"/>
                      </a:pPr>
                      <a:r>
                        <a:rPr lang="fr-FR" sz="1600" dirty="0">
                          <a:effectLst/>
                        </a:rPr>
                        <a:t>Rendre compte en français </a:t>
                      </a:r>
                    </a:p>
                    <a:p>
                      <a:pPr marL="114935">
                        <a:lnSpc>
                          <a:spcPct val="107000"/>
                        </a:lnSpc>
                        <a:spcAft>
                          <a:spcPts val="0"/>
                        </a:spcAft>
                      </a:pPr>
                      <a:r>
                        <a:rPr lang="fr-FR" sz="1600" dirty="0">
                          <a:effectLst/>
                        </a:rPr>
                        <a:t>(prise de notes possible)</a:t>
                      </a:r>
                    </a:p>
                    <a:p>
                      <a:pPr marL="114935">
                        <a:lnSpc>
                          <a:spcPct val="107000"/>
                        </a:lnSpc>
                        <a:spcAft>
                          <a:spcPts val="0"/>
                        </a:spcAft>
                      </a:pPr>
                      <a:r>
                        <a:rPr lang="fr-FR" sz="1600" dirty="0">
                          <a:effectLst/>
                        </a:rPr>
                        <a:t>Éléments de guidage possibles dans la consigne.</a:t>
                      </a:r>
                    </a:p>
                    <a:p>
                      <a:pPr marL="85725">
                        <a:lnSpc>
                          <a:spcPct val="107000"/>
                        </a:lnSpc>
                        <a:spcAft>
                          <a:spcPts val="0"/>
                        </a:spcAft>
                      </a:pPr>
                      <a:r>
                        <a:rPr lang="fr-FR" sz="500" dirty="0">
                          <a:effectLst/>
                        </a:rPr>
                        <a:t> </a:t>
                      </a:r>
                      <a:endParaRPr lang="fr-FR" sz="500" dirty="0">
                        <a:effectLst/>
                        <a:latin typeface="Times New Roman"/>
                        <a:ea typeface="Calibri"/>
                        <a:cs typeface="Times New Roman"/>
                      </a:endParaRPr>
                    </a:p>
                  </a:txBody>
                  <a:tcPr marL="36553" marR="36553" marT="0" marB="0"/>
                </a:tc>
                <a:tc>
                  <a:txBody>
                    <a:bodyPr/>
                    <a:lstStyle/>
                    <a:p>
                      <a:pPr>
                        <a:lnSpc>
                          <a:spcPct val="107000"/>
                        </a:lnSpc>
                        <a:spcAft>
                          <a:spcPts val="0"/>
                        </a:spcAft>
                      </a:pPr>
                      <a:r>
                        <a:rPr lang="fr-FR" sz="1600" dirty="0">
                          <a:effectLst/>
                        </a:rPr>
                        <a:t>10 mn maxi</a:t>
                      </a:r>
                      <a:endParaRPr lang="fr-FR" sz="1600" dirty="0">
                        <a:effectLst/>
                        <a:latin typeface="Times New Roman"/>
                        <a:ea typeface="Calibri"/>
                        <a:cs typeface="Times New Roman"/>
                      </a:endParaRPr>
                    </a:p>
                  </a:txBody>
                  <a:tcPr marL="36553" marR="36553" marT="0" marB="0" anchor="ctr"/>
                </a:tc>
                <a:extLst>
                  <a:ext uri="{0D108BD9-81ED-4DB2-BD59-A6C34878D82A}">
                    <a16:rowId xmlns:a16="http://schemas.microsoft.com/office/drawing/2014/main" val="10002"/>
                  </a:ext>
                </a:extLst>
              </a:tr>
              <a:tr h="2065722">
                <a:tc>
                  <a:txBody>
                    <a:bodyPr/>
                    <a:lstStyle/>
                    <a:p>
                      <a:pPr>
                        <a:lnSpc>
                          <a:spcPct val="107000"/>
                        </a:lnSpc>
                        <a:spcAft>
                          <a:spcPts val="0"/>
                        </a:spcAft>
                      </a:pPr>
                      <a:r>
                        <a:rPr lang="fr-FR" sz="1600" dirty="0">
                          <a:effectLst/>
                        </a:rPr>
                        <a:t>Compréhension de l’écrit</a:t>
                      </a:r>
                      <a:endParaRPr lang="fr-FR" sz="1600" dirty="0">
                        <a:effectLst/>
                        <a:latin typeface="Times New Roman"/>
                        <a:ea typeface="Calibri"/>
                        <a:cs typeface="Times New Roman"/>
                      </a:endParaRPr>
                    </a:p>
                  </a:txBody>
                  <a:tcPr marL="36553" marR="36553" marT="0" marB="0"/>
                </a:tc>
                <a:tc>
                  <a:txBody>
                    <a:bodyPr/>
                    <a:lstStyle/>
                    <a:p>
                      <a:pPr marL="342900" lvl="0" indent="-342900">
                        <a:lnSpc>
                          <a:spcPct val="107000"/>
                        </a:lnSpc>
                        <a:spcAft>
                          <a:spcPts val="0"/>
                        </a:spcAft>
                        <a:buFont typeface="Times New Roman"/>
                        <a:buChar char="-"/>
                      </a:pPr>
                      <a:r>
                        <a:rPr lang="fr-FR" sz="1600" dirty="0">
                          <a:effectLst/>
                        </a:rPr>
                        <a:t>Document inconnu authentique</a:t>
                      </a:r>
                    </a:p>
                    <a:p>
                      <a:pPr marL="342900" lvl="0" indent="-342900">
                        <a:lnSpc>
                          <a:spcPct val="107000"/>
                        </a:lnSpc>
                        <a:spcAft>
                          <a:spcPts val="0"/>
                        </a:spcAft>
                        <a:buFont typeface="Times New Roman"/>
                        <a:buChar char="-"/>
                      </a:pPr>
                      <a:r>
                        <a:rPr lang="fr-FR" sz="1600" dirty="0">
                          <a:effectLst/>
                        </a:rPr>
                        <a:t>n’excédant pas 15 lignes </a:t>
                      </a:r>
                    </a:p>
                    <a:p>
                      <a:pPr marL="342900" lvl="0" indent="-342900">
                        <a:lnSpc>
                          <a:spcPct val="107000"/>
                        </a:lnSpc>
                        <a:spcAft>
                          <a:spcPts val="0"/>
                        </a:spcAft>
                        <a:buFont typeface="Times New Roman"/>
                        <a:buChar char="-"/>
                      </a:pPr>
                      <a:r>
                        <a:rPr lang="fr-FR" sz="1600" dirty="0">
                          <a:effectLst/>
                        </a:rPr>
                        <a:t>Contexte personnel ou professionnel </a:t>
                      </a:r>
                    </a:p>
                    <a:p>
                      <a:pPr marL="85725">
                        <a:lnSpc>
                          <a:spcPct val="107000"/>
                        </a:lnSpc>
                        <a:spcAft>
                          <a:spcPts val="0"/>
                        </a:spcAft>
                      </a:pPr>
                      <a:r>
                        <a:rPr lang="fr-FR" sz="1600" dirty="0">
                          <a:effectLst/>
                        </a:rPr>
                        <a:t>(ne pas trop spécialiser !)</a:t>
                      </a:r>
                    </a:p>
                    <a:p>
                      <a:pPr marL="342900" lvl="0" indent="-342900">
                        <a:lnSpc>
                          <a:spcPct val="107000"/>
                        </a:lnSpc>
                        <a:spcAft>
                          <a:spcPts val="0"/>
                        </a:spcAft>
                        <a:buFont typeface="Times New Roman"/>
                        <a:buChar char="-"/>
                      </a:pPr>
                      <a:r>
                        <a:rPr lang="fr-FR" sz="1600" dirty="0">
                          <a:effectLst/>
                        </a:rPr>
                        <a:t> Lien possible avec le support de CO</a:t>
                      </a:r>
                      <a:endParaRPr lang="fr-FR" sz="1600" dirty="0">
                        <a:effectLst/>
                        <a:latin typeface="Times New Roman"/>
                        <a:ea typeface="Calibri"/>
                        <a:cs typeface="Times New Roman"/>
                      </a:endParaRPr>
                    </a:p>
                  </a:txBody>
                  <a:tcPr marL="36553" marR="36553" marT="0" marB="0"/>
                </a:tc>
                <a:tc>
                  <a:txBody>
                    <a:bodyPr/>
                    <a:lstStyle/>
                    <a:p>
                      <a:pPr marL="342900" lvl="0" indent="-342900">
                        <a:lnSpc>
                          <a:spcPct val="107000"/>
                        </a:lnSpc>
                        <a:spcAft>
                          <a:spcPts val="0"/>
                        </a:spcAft>
                        <a:buFont typeface="Times New Roman"/>
                        <a:buChar char="-"/>
                      </a:pPr>
                      <a:r>
                        <a:rPr lang="fr-FR" sz="1600" dirty="0">
                          <a:effectLst/>
                        </a:rPr>
                        <a:t>Rendre compte en français </a:t>
                      </a:r>
                    </a:p>
                    <a:p>
                      <a:pPr marL="85725">
                        <a:lnSpc>
                          <a:spcPct val="107000"/>
                        </a:lnSpc>
                        <a:spcAft>
                          <a:spcPts val="0"/>
                        </a:spcAft>
                      </a:pPr>
                      <a:r>
                        <a:rPr lang="fr-FR" sz="1600" dirty="0">
                          <a:effectLst/>
                        </a:rPr>
                        <a:t>Éléments de guidage possibles dans la consigne.</a:t>
                      </a:r>
                      <a:endParaRPr lang="fr-FR" sz="1600" dirty="0">
                        <a:effectLst/>
                        <a:latin typeface="Times New Roman"/>
                        <a:ea typeface="Calibri"/>
                        <a:cs typeface="Times New Roman"/>
                      </a:endParaRPr>
                    </a:p>
                  </a:txBody>
                  <a:tcPr marL="36553" marR="36553" marT="0" marB="0"/>
                </a:tc>
                <a:tc>
                  <a:txBody>
                    <a:bodyPr/>
                    <a:lstStyle/>
                    <a:p>
                      <a:pPr>
                        <a:lnSpc>
                          <a:spcPct val="107000"/>
                        </a:lnSpc>
                        <a:spcAft>
                          <a:spcPts val="0"/>
                        </a:spcAft>
                      </a:pPr>
                      <a:r>
                        <a:rPr lang="fr-FR" sz="1600" dirty="0">
                          <a:effectLst/>
                        </a:rPr>
                        <a:t>25 mn maxi</a:t>
                      </a:r>
                      <a:endParaRPr lang="fr-FR" sz="1600" dirty="0">
                        <a:effectLst/>
                        <a:latin typeface="Times New Roman"/>
                        <a:ea typeface="Calibri"/>
                        <a:cs typeface="Times New Roman"/>
                      </a:endParaRPr>
                    </a:p>
                  </a:txBody>
                  <a:tcPr marL="36553" marR="36553" marT="0" marB="0"/>
                </a:tc>
                <a:extLst>
                  <a:ext uri="{0D108BD9-81ED-4DB2-BD59-A6C34878D82A}">
                    <a16:rowId xmlns:a16="http://schemas.microsoft.com/office/drawing/2014/main" val="10003"/>
                  </a:ext>
                </a:extLst>
              </a:tr>
              <a:tr h="1624616">
                <a:tc>
                  <a:txBody>
                    <a:bodyPr/>
                    <a:lstStyle/>
                    <a:p>
                      <a:pPr>
                        <a:lnSpc>
                          <a:spcPct val="107000"/>
                        </a:lnSpc>
                        <a:spcAft>
                          <a:spcPts val="0"/>
                        </a:spcAft>
                      </a:pPr>
                      <a:r>
                        <a:rPr lang="fr-FR" sz="1600" b="1" dirty="0">
                          <a:effectLst/>
                        </a:rPr>
                        <a:t>Expression écrite</a:t>
                      </a:r>
                      <a:endParaRPr lang="fr-FR" sz="1600" b="1" dirty="0">
                        <a:effectLst/>
                        <a:latin typeface="Times New Roman"/>
                        <a:ea typeface="Calibri"/>
                        <a:cs typeface="Times New Roman"/>
                      </a:endParaRPr>
                    </a:p>
                  </a:txBody>
                  <a:tcPr marL="36553" marR="36553" marT="0" marB="0"/>
                </a:tc>
                <a:tc>
                  <a:txBody>
                    <a:bodyPr/>
                    <a:lstStyle/>
                    <a:p>
                      <a:pPr marL="342900" lvl="0" indent="-342900">
                        <a:spcAft>
                          <a:spcPts val="0"/>
                        </a:spcAft>
                        <a:buFont typeface="Times New Roman"/>
                        <a:buChar char="-"/>
                      </a:pPr>
                      <a:r>
                        <a:rPr lang="fr-FR" sz="1600" dirty="0">
                          <a:effectLst/>
                        </a:rPr>
                        <a:t>2 sujets au choix libellés en LV</a:t>
                      </a:r>
                    </a:p>
                    <a:p>
                      <a:pPr marL="342900" lvl="0" indent="-342900">
                        <a:spcAft>
                          <a:spcPts val="0"/>
                        </a:spcAft>
                        <a:buFont typeface="Times New Roman"/>
                        <a:buChar char="-"/>
                      </a:pPr>
                      <a:r>
                        <a:rPr lang="fr-FR" sz="1600" dirty="0">
                          <a:effectLst/>
                        </a:rPr>
                        <a:t>2 contextes: professionnel ET personnel</a:t>
                      </a:r>
                    </a:p>
                    <a:p>
                      <a:pPr marL="342900" lvl="0" indent="-342900">
                        <a:spcAft>
                          <a:spcPts val="0"/>
                        </a:spcAft>
                        <a:buFont typeface="Times New Roman"/>
                        <a:buChar char="-"/>
                      </a:pPr>
                      <a:r>
                        <a:rPr lang="fr-FR" sz="1600" dirty="0">
                          <a:effectLst/>
                        </a:rPr>
                        <a:t>Peuvent être de la même thématique que CO + CE</a:t>
                      </a:r>
                    </a:p>
                    <a:p>
                      <a:pPr marL="342900" lvl="0" indent="-342900">
                        <a:spcAft>
                          <a:spcPts val="0"/>
                        </a:spcAft>
                        <a:buFont typeface="Times New Roman"/>
                        <a:buChar char="-"/>
                      </a:pPr>
                      <a:r>
                        <a:rPr lang="fr-FR" sz="1600" dirty="0">
                          <a:effectLst/>
                        </a:rPr>
                        <a:t>100 à 120 mots en LV </a:t>
                      </a:r>
                      <a:endParaRPr lang="fr-FR" sz="1600" dirty="0">
                        <a:solidFill>
                          <a:srgbClr val="000000"/>
                        </a:solidFill>
                        <a:effectLst/>
                        <a:latin typeface="Euphemia"/>
                        <a:ea typeface="Calibri"/>
                        <a:cs typeface="Euphemia"/>
                      </a:endParaRPr>
                    </a:p>
                  </a:txBody>
                  <a:tcPr marL="36553" marR="36553" marT="0" marB="0"/>
                </a:tc>
                <a:tc>
                  <a:txBody>
                    <a:bodyPr/>
                    <a:lstStyle/>
                    <a:p>
                      <a:pPr marL="342900" lvl="0" indent="-342900">
                        <a:lnSpc>
                          <a:spcPct val="107000"/>
                        </a:lnSpc>
                        <a:spcAft>
                          <a:spcPts val="0"/>
                        </a:spcAft>
                        <a:buFont typeface="Times New Roman"/>
                        <a:buChar char="-"/>
                      </a:pPr>
                      <a:r>
                        <a:rPr lang="fr-FR" sz="1600" dirty="0">
                          <a:effectLst/>
                        </a:rPr>
                        <a:t>Réagir à une problématique d'ordre général ou</a:t>
                      </a:r>
                    </a:p>
                    <a:p>
                      <a:pPr marL="342900" lvl="0" indent="-342900">
                        <a:lnSpc>
                          <a:spcPct val="107000"/>
                        </a:lnSpc>
                        <a:spcAft>
                          <a:spcPts val="0"/>
                        </a:spcAft>
                        <a:buFont typeface="Times New Roman"/>
                        <a:buChar char="-"/>
                      </a:pPr>
                      <a:r>
                        <a:rPr lang="fr-FR" sz="1600" dirty="0">
                          <a:effectLst/>
                        </a:rPr>
                        <a:t>Commenter une citation ou une affirmation ou</a:t>
                      </a:r>
                    </a:p>
                    <a:p>
                      <a:pPr marL="342900" lvl="0" indent="-342900">
                        <a:lnSpc>
                          <a:spcPct val="107000"/>
                        </a:lnSpc>
                        <a:spcAft>
                          <a:spcPts val="0"/>
                        </a:spcAft>
                        <a:buFont typeface="Times New Roman"/>
                        <a:buChar char="-"/>
                      </a:pPr>
                      <a:r>
                        <a:rPr lang="fr-FR" sz="1600" dirty="0">
                          <a:effectLst/>
                        </a:rPr>
                        <a:t>Répondre à un message écrit </a:t>
                      </a:r>
                      <a:endParaRPr lang="fr-FR" sz="1600" dirty="0">
                        <a:effectLst/>
                        <a:latin typeface="Times New Roman"/>
                        <a:ea typeface="Calibri"/>
                        <a:cs typeface="Times New Roman"/>
                      </a:endParaRPr>
                    </a:p>
                  </a:txBody>
                  <a:tcPr marL="36553" marR="36553" marT="0" marB="0"/>
                </a:tc>
                <a:tc>
                  <a:txBody>
                    <a:bodyPr/>
                    <a:lstStyle/>
                    <a:p>
                      <a:pPr>
                        <a:lnSpc>
                          <a:spcPct val="107000"/>
                        </a:lnSpc>
                        <a:spcAft>
                          <a:spcPts val="0"/>
                        </a:spcAft>
                      </a:pPr>
                      <a:r>
                        <a:rPr lang="fr-FR" sz="1600" dirty="0">
                          <a:effectLst/>
                        </a:rPr>
                        <a:t>25 mn maxi</a:t>
                      </a:r>
                      <a:endParaRPr lang="fr-FR" sz="1600" dirty="0">
                        <a:effectLst/>
                        <a:latin typeface="Times New Roman"/>
                        <a:ea typeface="Calibri"/>
                        <a:cs typeface="Times New Roman"/>
                      </a:endParaRPr>
                    </a:p>
                  </a:txBody>
                  <a:tcPr marL="36553" marR="36553" marT="0" marB="0"/>
                </a:tc>
                <a:extLst>
                  <a:ext uri="{0D108BD9-81ED-4DB2-BD59-A6C34878D82A}">
                    <a16:rowId xmlns:a16="http://schemas.microsoft.com/office/drawing/2014/main" val="10004"/>
                  </a:ext>
                </a:extLst>
              </a:tr>
            </a:tbl>
          </a:graphicData>
        </a:graphic>
      </p:graphicFrame>
      <p:sp>
        <p:nvSpPr>
          <p:cNvPr id="6" name="Rectangle 1"/>
          <p:cNvSpPr>
            <a:spLocks noChangeArrowheads="1"/>
          </p:cNvSpPr>
          <p:nvPr/>
        </p:nvSpPr>
        <p:spPr bwMode="auto">
          <a:xfrm>
            <a:off x="3850218" y="2198531"/>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defTabSz="1219170"/>
            <a:endParaRPr lang="fr-FR" altLang="fr-FR" sz="2400"/>
          </a:p>
        </p:txBody>
      </p:sp>
    </p:spTree>
    <p:extLst>
      <p:ext uri="{BB962C8B-B14F-4D97-AF65-F5344CB8AC3E}">
        <p14:creationId xmlns:p14="http://schemas.microsoft.com/office/powerpoint/2010/main" val="4209496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3103416" y="108318"/>
            <a:ext cx="6567055" cy="487427"/>
          </a:xfrm>
          <a:ln>
            <a:solidFill>
              <a:srgbClr val="FF0000"/>
            </a:solidFill>
          </a:ln>
        </p:spPr>
        <p:txBody>
          <a:bodyPr>
            <a:normAutofit/>
          </a:bodyPr>
          <a:lstStyle/>
          <a:p>
            <a:pPr algn="ctr"/>
            <a:r>
              <a:rPr lang="fr-FR" sz="2400" dirty="0"/>
              <a:t>Pistes pour la conception de sujets situation A</a:t>
            </a:r>
          </a:p>
        </p:txBody>
      </p:sp>
      <p:sp>
        <p:nvSpPr>
          <p:cNvPr id="6" name="Espace réservé du contenu 5"/>
          <p:cNvSpPr>
            <a:spLocks noGrp="1"/>
          </p:cNvSpPr>
          <p:nvPr>
            <p:ph idx="1"/>
          </p:nvPr>
        </p:nvSpPr>
        <p:spPr>
          <a:xfrm>
            <a:off x="770942" y="720435"/>
            <a:ext cx="11421057" cy="5902038"/>
          </a:xfrm>
        </p:spPr>
        <p:txBody>
          <a:bodyPr>
            <a:normAutofit fontScale="25000" lnSpcReduction="20000"/>
          </a:bodyPr>
          <a:lstStyle/>
          <a:p>
            <a:pPr marL="0" indent="0">
              <a:buNone/>
            </a:pPr>
            <a:r>
              <a:rPr lang="fr-FR" sz="7200" dirty="0">
                <a:latin typeface="Arial" panose="020B0604020202020204" pitchFamily="34" charset="0"/>
                <a:cs typeface="Arial" panose="020B0604020202020204" pitchFamily="34" charset="0"/>
              </a:rPr>
              <a:t>Anticiper la recherche. </a:t>
            </a:r>
          </a:p>
          <a:p>
            <a:pPr marL="0" indent="0">
              <a:buNone/>
            </a:pPr>
            <a:r>
              <a:rPr lang="fr-FR" sz="7200" u="sng" dirty="0">
                <a:latin typeface="Arial" panose="020B0604020202020204" pitchFamily="34" charset="0"/>
                <a:cs typeface="Arial" panose="020B0604020202020204" pitchFamily="34" charset="0"/>
              </a:rPr>
              <a:t>Rappel </a:t>
            </a:r>
            <a:r>
              <a:rPr lang="fr-FR" sz="7200" dirty="0">
                <a:latin typeface="Arial" panose="020B0604020202020204" pitchFamily="34" charset="0"/>
                <a:cs typeface="Arial" panose="020B0604020202020204" pitchFamily="34" charset="0"/>
              </a:rPr>
              <a:t>: </a:t>
            </a:r>
            <a:r>
              <a:rPr lang="fr-FR" sz="7200" dirty="0">
                <a:latin typeface="Arial" panose="020B0604020202020204" pitchFamily="34" charset="0"/>
                <a:ea typeface="Calibri" panose="020F0502020204030204" pitchFamily="34" charset="0"/>
                <a:cs typeface="Arial" panose="020B0604020202020204" pitchFamily="34" charset="0"/>
              </a:rPr>
              <a:t>supports «authentiques » :  </a:t>
            </a:r>
            <a:r>
              <a:rPr lang="fr-FR" sz="7200" b="1" u="sng" dirty="0">
                <a:latin typeface="Arial" panose="020B0604020202020204" pitchFamily="34" charset="0"/>
                <a:ea typeface="Calibri" panose="020F0502020204030204" pitchFamily="34" charset="0"/>
                <a:cs typeface="Arial" panose="020B0604020202020204" pitchFamily="34" charset="0"/>
              </a:rPr>
              <a:t>non élaboré[s] ou adapté[s] à des fins d'enseignement</a:t>
            </a:r>
            <a:r>
              <a:rPr lang="fr-FR" sz="7200" dirty="0">
                <a:latin typeface="Arial" panose="020B0604020202020204" pitchFamily="34" charset="0"/>
                <a:ea typeface="Calibri" panose="020F0502020204030204" pitchFamily="34" charset="0"/>
                <a:cs typeface="Arial" panose="020B0604020202020204" pitchFamily="34" charset="0"/>
              </a:rPr>
              <a:t>. Privilégier les supports en rapport avec la maturité des élèves. </a:t>
            </a:r>
          </a:p>
          <a:p>
            <a:pPr marL="0" indent="0">
              <a:buNone/>
            </a:pPr>
            <a:endParaRPr lang="fr-FR" sz="7200" dirty="0">
              <a:latin typeface="Arial" panose="020B0604020202020204" pitchFamily="34" charset="0"/>
              <a:cs typeface="Arial" panose="020B0604020202020204" pitchFamily="34" charset="0"/>
            </a:endParaRPr>
          </a:p>
          <a:p>
            <a:pPr marL="0" indent="0">
              <a:buNone/>
            </a:pPr>
            <a:r>
              <a:rPr lang="fr-FR" sz="7200" u="sng" dirty="0">
                <a:latin typeface="Arial" panose="020B0604020202020204" pitchFamily="34" charset="0"/>
                <a:cs typeface="Arial" panose="020B0604020202020204" pitchFamily="34" charset="0"/>
              </a:rPr>
              <a:t>CO</a:t>
            </a:r>
            <a:r>
              <a:rPr lang="fr-FR" sz="7200" dirty="0">
                <a:latin typeface="Arial" panose="020B0604020202020204" pitchFamily="34" charset="0"/>
                <a:cs typeface="Arial" panose="020B0604020202020204" pitchFamily="34" charset="0"/>
              </a:rPr>
              <a:t> : vidéo (à privilégier pour le ponctuel) ou audio </a:t>
            </a:r>
            <a:r>
              <a:rPr lang="fr-FR" sz="7200" dirty="0">
                <a:latin typeface="Arial" panose="020B0604020202020204" pitchFamily="34" charset="0"/>
                <a:cs typeface="Arial" panose="020B0604020202020204" pitchFamily="34" charset="0"/>
                <a:sym typeface="Wingdings" panose="05000000000000000000" pitchFamily="2" charset="2"/>
              </a:rPr>
              <a:t> </a:t>
            </a:r>
            <a:r>
              <a:rPr lang="fr-FR" sz="7200" b="1" u="sng" dirty="0">
                <a:latin typeface="Arial" panose="020B0604020202020204" pitchFamily="34" charset="0"/>
                <a:ea typeface="Calibri" panose="020F0502020204030204" pitchFamily="34" charset="0"/>
                <a:cs typeface="Arial" panose="020B0604020202020204" pitchFamily="34" charset="0"/>
              </a:rPr>
              <a:t>Source</a:t>
            </a:r>
            <a:r>
              <a:rPr lang="fr-FR" sz="7200" b="1" dirty="0">
                <a:latin typeface="Arial" panose="020B0604020202020204" pitchFamily="34" charset="0"/>
                <a:ea typeface="Calibri" panose="020F0502020204030204" pitchFamily="34" charset="0"/>
                <a:cs typeface="Arial" panose="020B0604020202020204" pitchFamily="34" charset="0"/>
              </a:rPr>
              <a:t> : Attention </a:t>
            </a:r>
            <a:r>
              <a:rPr lang="fr-FR" sz="7200" dirty="0">
                <a:latin typeface="Arial" panose="020B0604020202020204" pitchFamily="34" charset="0"/>
                <a:ea typeface="Calibri" panose="020F0502020204030204" pitchFamily="34" charset="0"/>
                <a:cs typeface="Arial" panose="020B0604020202020204" pitchFamily="34" charset="0"/>
              </a:rPr>
              <a:t>l’origine et la date de publication doit être clairement indiquée.</a:t>
            </a:r>
          </a:p>
          <a:p>
            <a:pPr>
              <a:buFont typeface="Wingdings 3" panose="05040102010807070707" pitchFamily="18" charset="2"/>
              <a:buChar char="Ê"/>
            </a:pPr>
            <a:r>
              <a:rPr lang="fr-FR" sz="7200" dirty="0">
                <a:latin typeface="Arial" panose="020B0604020202020204" pitchFamily="34" charset="0"/>
                <a:ea typeface="Calibri" panose="020F0502020204030204" pitchFamily="34" charset="0"/>
                <a:cs typeface="Arial" panose="020B0604020202020204" pitchFamily="34" charset="0"/>
              </a:rPr>
              <a:t>supports audio ou vidéo, la seule mention des sites web d’hébergement et de partage (YouTube, Dailymotion, etc.) sur lesquels elles apparaissent n’est pas suffisante : il convient de rechercher, le cas échéant, </a:t>
            </a:r>
            <a:r>
              <a:rPr lang="fr-FR" sz="7200" b="1" dirty="0">
                <a:latin typeface="Arial" panose="020B0604020202020204" pitchFamily="34" charset="0"/>
                <a:ea typeface="Calibri" panose="020F0502020204030204" pitchFamily="34" charset="0"/>
                <a:cs typeface="Arial" panose="020B0604020202020204" pitchFamily="34" charset="0"/>
              </a:rPr>
              <a:t>l’origine exacte du document choisi.</a:t>
            </a:r>
            <a:endParaRPr lang="fr-FR" sz="7200" dirty="0">
              <a:latin typeface="Arial" panose="020B0604020202020204" pitchFamily="34" charset="0"/>
              <a:ea typeface="Calibri" panose="020F0502020204030204" pitchFamily="34" charset="0"/>
              <a:cs typeface="Arial" panose="020B0604020202020204" pitchFamily="34" charset="0"/>
            </a:endParaRPr>
          </a:p>
          <a:p>
            <a:pPr>
              <a:buFont typeface="Wingdings 3" panose="05040102010807070707" pitchFamily="18" charset="2"/>
              <a:buChar char="Ê"/>
            </a:pPr>
            <a:r>
              <a:rPr lang="fr-FR" sz="7200" dirty="0">
                <a:latin typeface="Arial" panose="020B0604020202020204" pitchFamily="34" charset="0"/>
                <a:cs typeface="Arial" panose="020B0604020202020204" pitchFamily="34" charset="0"/>
              </a:rPr>
              <a:t>Privilégier les sites réglementés : pour l’anglais, </a:t>
            </a:r>
            <a:r>
              <a:rPr lang="fr-FR" sz="7200" dirty="0">
                <a:latin typeface="Arial" panose="020B0604020202020204" pitchFamily="34" charset="0"/>
                <a:ea typeface="Calibri" panose="020F0502020204030204" pitchFamily="34" charset="0"/>
                <a:cs typeface="Arial" panose="020B0604020202020204" pitchFamily="34" charset="0"/>
              </a:rPr>
              <a:t>pas d’enregistrements empruntés à des médias certes « anglophones » mais non-anglo-saxons, tels que, par exemple, les chaînes des pays du Golfe.</a:t>
            </a:r>
            <a:endParaRPr lang="fr-FR" sz="7200" dirty="0">
              <a:latin typeface="Arial" panose="020B0604020202020204" pitchFamily="34" charset="0"/>
              <a:cs typeface="Arial" panose="020B0604020202020204" pitchFamily="34" charset="0"/>
            </a:endParaRPr>
          </a:p>
          <a:p>
            <a:pPr marL="0" indent="0">
              <a:buNone/>
            </a:pPr>
            <a:r>
              <a:rPr lang="fr-FR" sz="7200" dirty="0">
                <a:latin typeface="Arial" panose="020B0604020202020204" pitchFamily="34" charset="0"/>
                <a:cs typeface="Arial" panose="020B0604020202020204" pitchFamily="34" charset="0"/>
              </a:rPr>
              <a:t>CCF ≠ ponctuel</a:t>
            </a:r>
          </a:p>
          <a:p>
            <a:pPr marL="0" indent="0">
              <a:buNone/>
            </a:pPr>
            <a:r>
              <a:rPr lang="fr-FR" sz="7200" dirty="0">
                <a:latin typeface="Arial" panose="020B0604020202020204" pitchFamily="34" charset="0"/>
                <a:cs typeface="Arial" panose="020B0604020202020204" pitchFamily="34" charset="0"/>
              </a:rPr>
              <a:t>Prévoir un </a:t>
            </a:r>
            <a:r>
              <a:rPr lang="fr-FR" sz="7200" u="sng" dirty="0">
                <a:latin typeface="Arial" panose="020B0604020202020204" pitchFamily="34" charset="0"/>
                <a:cs typeface="Arial" panose="020B0604020202020204" pitchFamily="34" charset="0"/>
              </a:rPr>
              <a:t>sujet de secours </a:t>
            </a:r>
            <a:r>
              <a:rPr lang="fr-FR" sz="7200" dirty="0">
                <a:latin typeface="Arial" panose="020B0604020202020204" pitchFamily="34" charset="0"/>
                <a:cs typeface="Arial" panose="020B0604020202020204" pitchFamily="34" charset="0"/>
              </a:rPr>
              <a:t>pour le CCF</a:t>
            </a:r>
          </a:p>
          <a:p>
            <a:pPr marL="0" indent="0">
              <a:buNone/>
            </a:pPr>
            <a:endParaRPr lang="fr-FR" sz="7200" dirty="0">
              <a:latin typeface="Arial" panose="020B0604020202020204" pitchFamily="34" charset="0"/>
              <a:cs typeface="Arial" panose="020B0604020202020204" pitchFamily="34" charset="0"/>
            </a:endParaRPr>
          </a:p>
          <a:p>
            <a:pPr marL="0" indent="0">
              <a:buNone/>
            </a:pPr>
            <a:r>
              <a:rPr lang="fr-FR" sz="7200" u="sng" dirty="0">
                <a:latin typeface="Arial" panose="020B0604020202020204" pitchFamily="34" charset="0"/>
                <a:cs typeface="Arial" panose="020B0604020202020204" pitchFamily="34" charset="0"/>
              </a:rPr>
              <a:t>Thématiques</a:t>
            </a:r>
            <a:r>
              <a:rPr lang="fr-FR" sz="7200" dirty="0">
                <a:latin typeface="Arial" panose="020B0604020202020204" pitchFamily="34" charset="0"/>
                <a:cs typeface="Arial" panose="020B0604020202020204" pitchFamily="34" charset="0"/>
              </a:rPr>
              <a:t> : </a:t>
            </a:r>
          </a:p>
          <a:p>
            <a:pPr marL="0" indent="0">
              <a:buNone/>
            </a:pPr>
            <a:r>
              <a:rPr lang="fr-FR" sz="7200" dirty="0">
                <a:latin typeface="Arial" panose="020B0604020202020204" pitchFamily="34" charset="0"/>
                <a:cs typeface="Arial" panose="020B0604020202020204" pitchFamily="34" charset="0"/>
              </a:rPr>
              <a:t>- éviter les sujets polémiques, trop marqués et susceptibles de heurter la sensibilité </a:t>
            </a:r>
          </a:p>
          <a:p>
            <a:pPr marL="0" indent="0">
              <a:buNone/>
            </a:pPr>
            <a:r>
              <a:rPr lang="fr-FR" sz="7200" dirty="0">
                <a:latin typeface="Arial" panose="020B0604020202020204" pitchFamily="34" charset="0"/>
                <a:cs typeface="Arial" panose="020B0604020202020204" pitchFamily="34" charset="0"/>
              </a:rPr>
              <a:t>- L’utilisation des marques  et enseignes  est à proscrire </a:t>
            </a:r>
          </a:p>
          <a:p>
            <a:pPr marL="0" indent="0">
              <a:buNone/>
            </a:pPr>
            <a:r>
              <a:rPr lang="fr-FR" sz="7200">
                <a:latin typeface="Arial" panose="020B0604020202020204" pitchFamily="34" charset="0"/>
                <a:cs typeface="Arial" panose="020B0604020202020204" pitchFamily="34" charset="0"/>
              </a:rPr>
              <a:t>- EE </a:t>
            </a:r>
            <a:r>
              <a:rPr lang="fr-FR" sz="7200" dirty="0">
                <a:latin typeface="Arial" panose="020B0604020202020204" pitchFamily="34" charset="0"/>
                <a:cs typeface="Arial" panose="020B0604020202020204" pitchFamily="34" charset="0"/>
              </a:rPr>
              <a:t>: Veiller à la plausibilité et à la vraisemblance des situations d’écriture proposées et éviter les sujets qui risqueraient de faire appel de façon trop intrusive à l’expérience personnelle des élèves.</a:t>
            </a:r>
          </a:p>
          <a:p>
            <a:pPr marL="0" indent="0">
              <a:spcAft>
                <a:spcPts val="0"/>
              </a:spcAft>
              <a:buNone/>
            </a:pPr>
            <a:r>
              <a:rPr lang="fr-FR" sz="7200" dirty="0">
                <a:solidFill>
                  <a:schemeClr val="tx1"/>
                </a:solidFill>
                <a:latin typeface="Arial" panose="020B0604020202020204" pitchFamily="34" charset="0"/>
                <a:ea typeface="Calibri" panose="020F0502020204030204" pitchFamily="34" charset="0"/>
                <a:cs typeface="Arial" panose="020B0604020202020204" pitchFamily="34" charset="0"/>
              </a:rPr>
              <a:t> </a:t>
            </a:r>
            <a:endParaRPr lang="fr-FR" sz="1800" dirty="0">
              <a:solidFill>
                <a:srgbClr val="000000"/>
              </a:solidFill>
              <a:latin typeface="Times New Roman" panose="02020603050405020304" pitchFamily="18" charset="0"/>
              <a:ea typeface="Calibri" panose="020F0502020204030204" pitchFamily="34" charset="0"/>
            </a:endParaRPr>
          </a:p>
          <a:p>
            <a:pPr marL="380990" indent="-380990">
              <a:buFont typeface="Arial" panose="020B0604020202020204" pitchFamily="34" charset="0"/>
              <a:buChar char="•"/>
            </a:pPr>
            <a:endParaRPr lang="fr-FR" sz="1600" dirty="0"/>
          </a:p>
          <a:p>
            <a:endParaRPr lang="fr-FR" dirty="0"/>
          </a:p>
        </p:txBody>
      </p:sp>
    </p:spTree>
    <p:extLst>
      <p:ext uri="{BB962C8B-B14F-4D97-AF65-F5344CB8AC3E}">
        <p14:creationId xmlns:p14="http://schemas.microsoft.com/office/powerpoint/2010/main" val="3314296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ircle(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circle(in)">
                                      <p:cBhvr>
                                        <p:cTn id="17" dur="20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circle(in)">
                                      <p:cBhvr>
                                        <p:cTn id="22" dur="20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circle(in)">
                                      <p:cBhvr>
                                        <p:cTn id="27" dur="20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circle(in)">
                                      <p:cBhvr>
                                        <p:cTn id="32" dur="2000"/>
                                        <p:tgtEl>
                                          <p:spTgt spid="6">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6">
                                            <p:txEl>
                                              <p:pRg st="7" end="7"/>
                                            </p:txEl>
                                          </p:spTgt>
                                        </p:tgtEl>
                                        <p:attrNameLst>
                                          <p:attrName>style.visibility</p:attrName>
                                        </p:attrNameLst>
                                      </p:cBhvr>
                                      <p:to>
                                        <p:strVal val="visible"/>
                                      </p:to>
                                    </p:set>
                                    <p:animEffect transition="in" filter="circle(in)">
                                      <p:cBhvr>
                                        <p:cTn id="37" dur="2000"/>
                                        <p:tgtEl>
                                          <p:spTgt spid="6">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6">
                                            <p:txEl>
                                              <p:pRg st="9" end="9"/>
                                            </p:txEl>
                                          </p:spTgt>
                                        </p:tgtEl>
                                        <p:attrNameLst>
                                          <p:attrName>style.visibility</p:attrName>
                                        </p:attrNameLst>
                                      </p:cBhvr>
                                      <p:to>
                                        <p:strVal val="visible"/>
                                      </p:to>
                                    </p:set>
                                    <p:animEffect transition="in" filter="circle(in)">
                                      <p:cBhvr>
                                        <p:cTn id="42" dur="2000"/>
                                        <p:tgtEl>
                                          <p:spTgt spid="6">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nodeType="clickEffect">
                                  <p:stCondLst>
                                    <p:cond delay="0"/>
                                  </p:stCondLst>
                                  <p:childTnLst>
                                    <p:set>
                                      <p:cBhvr>
                                        <p:cTn id="46" dur="1" fill="hold">
                                          <p:stCondLst>
                                            <p:cond delay="0"/>
                                          </p:stCondLst>
                                        </p:cTn>
                                        <p:tgtEl>
                                          <p:spTgt spid="6">
                                            <p:txEl>
                                              <p:pRg st="10" end="10"/>
                                            </p:txEl>
                                          </p:spTgt>
                                        </p:tgtEl>
                                        <p:attrNameLst>
                                          <p:attrName>style.visibility</p:attrName>
                                        </p:attrNameLst>
                                      </p:cBhvr>
                                      <p:to>
                                        <p:strVal val="visible"/>
                                      </p:to>
                                    </p:set>
                                    <p:animEffect transition="in" filter="circle(in)">
                                      <p:cBhvr>
                                        <p:cTn id="47" dur="2000"/>
                                        <p:tgtEl>
                                          <p:spTgt spid="6">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nodeType="clickEffect">
                                  <p:stCondLst>
                                    <p:cond delay="0"/>
                                  </p:stCondLst>
                                  <p:childTnLst>
                                    <p:set>
                                      <p:cBhvr>
                                        <p:cTn id="51" dur="1" fill="hold">
                                          <p:stCondLst>
                                            <p:cond delay="0"/>
                                          </p:stCondLst>
                                        </p:cTn>
                                        <p:tgtEl>
                                          <p:spTgt spid="6">
                                            <p:txEl>
                                              <p:pRg st="11" end="11"/>
                                            </p:txEl>
                                          </p:spTgt>
                                        </p:tgtEl>
                                        <p:attrNameLst>
                                          <p:attrName>style.visibility</p:attrName>
                                        </p:attrNameLst>
                                      </p:cBhvr>
                                      <p:to>
                                        <p:strVal val="visible"/>
                                      </p:to>
                                    </p:set>
                                    <p:animEffect transition="in" filter="circle(in)">
                                      <p:cBhvr>
                                        <p:cTn id="52" dur="2000"/>
                                        <p:tgtEl>
                                          <p:spTgt spid="6">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nodeType="clickEffect">
                                  <p:stCondLst>
                                    <p:cond delay="0"/>
                                  </p:stCondLst>
                                  <p:childTnLst>
                                    <p:set>
                                      <p:cBhvr>
                                        <p:cTn id="56" dur="1" fill="hold">
                                          <p:stCondLst>
                                            <p:cond delay="0"/>
                                          </p:stCondLst>
                                        </p:cTn>
                                        <p:tgtEl>
                                          <p:spTgt spid="6">
                                            <p:txEl>
                                              <p:pRg st="12" end="12"/>
                                            </p:txEl>
                                          </p:spTgt>
                                        </p:tgtEl>
                                        <p:attrNameLst>
                                          <p:attrName>style.visibility</p:attrName>
                                        </p:attrNameLst>
                                      </p:cBhvr>
                                      <p:to>
                                        <p:strVal val="visible"/>
                                      </p:to>
                                    </p:set>
                                    <p:animEffect transition="in" filter="circle(in)">
                                      <p:cBhvr>
                                        <p:cTn id="57" dur="2000"/>
                                        <p:tgtEl>
                                          <p:spTgt spid="6">
                                            <p:txEl>
                                              <p:pRg st="12" end="1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nodeType="clickEffect">
                                  <p:stCondLst>
                                    <p:cond delay="0"/>
                                  </p:stCondLst>
                                  <p:childTnLst>
                                    <p:set>
                                      <p:cBhvr>
                                        <p:cTn id="61" dur="1" fill="hold">
                                          <p:stCondLst>
                                            <p:cond delay="0"/>
                                          </p:stCondLst>
                                        </p:cTn>
                                        <p:tgtEl>
                                          <p:spTgt spid="6">
                                            <p:txEl>
                                              <p:pRg st="13" end="13"/>
                                            </p:txEl>
                                          </p:spTgt>
                                        </p:tgtEl>
                                        <p:attrNameLst>
                                          <p:attrName>style.visibility</p:attrName>
                                        </p:attrNameLst>
                                      </p:cBhvr>
                                      <p:to>
                                        <p:strVal val="visible"/>
                                      </p:to>
                                    </p:set>
                                    <p:animEffect transition="in" filter="circle(in)">
                                      <p:cBhvr>
                                        <p:cTn id="62" dur="2000"/>
                                        <p:tgtEl>
                                          <p:spTgt spid="6">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2836" y="0"/>
            <a:ext cx="11319164" cy="6771084"/>
          </a:xfrm>
          <a:prstGeom prst="rect">
            <a:avLst/>
          </a:prstGeom>
        </p:spPr>
        <p:txBody>
          <a:bodyPr wrap="square">
            <a:spAutoFit/>
          </a:bodyPr>
          <a:lstStyle/>
          <a:p>
            <a:pPr algn="ctr">
              <a:spcAft>
                <a:spcPts val="0"/>
              </a:spcAft>
            </a:pPr>
            <a:r>
              <a:rPr lang="fr-FR" sz="2000" b="1" u="sng" dirty="0">
                <a:solidFill>
                  <a:srgbClr val="000000"/>
                </a:solidFill>
                <a:latin typeface="Arial" panose="020B0604020202020204" pitchFamily="34" charset="0"/>
                <a:ea typeface="Calibri" panose="020F0502020204030204" pitchFamily="34" charset="0"/>
                <a:cs typeface="Arial" panose="020B0604020202020204" pitchFamily="34" charset="0"/>
              </a:rPr>
              <a:t>Niveau de difficulté</a:t>
            </a:r>
            <a:r>
              <a:rPr lang="fr-FR" sz="2000" dirty="0">
                <a:solidFill>
                  <a:srgbClr val="000000"/>
                </a:solidFill>
                <a:latin typeface="Arial" panose="020B0604020202020204" pitchFamily="34" charset="0"/>
                <a:ea typeface="Calibri" panose="020F0502020204030204" pitchFamily="34" charset="0"/>
                <a:cs typeface="Arial" panose="020B0604020202020204" pitchFamily="34" charset="0"/>
              </a:rPr>
              <a:t> :</a:t>
            </a:r>
          </a:p>
          <a:p>
            <a:pPr algn="ctr">
              <a:lnSpc>
                <a:spcPct val="107000"/>
              </a:lnSpc>
              <a:spcAft>
                <a:spcPts val="0"/>
              </a:spcAft>
            </a:pPr>
            <a:r>
              <a:rPr lang="fr-FR" sz="2000" dirty="0">
                <a:solidFill>
                  <a:srgbClr val="000000"/>
                </a:solidFill>
                <a:latin typeface="Arial" panose="020B0604020202020204" pitchFamily="34" charset="0"/>
                <a:ea typeface="Calibri" panose="020F0502020204030204" pitchFamily="34" charset="0"/>
                <a:cs typeface="Arial" panose="020B0604020202020204" pitchFamily="34" charset="0"/>
              </a:rPr>
              <a:t> </a:t>
            </a:r>
            <a:endParaRPr lang="fr-FR" sz="20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fr-FR" sz="2000" dirty="0">
                <a:solidFill>
                  <a:srgbClr val="000000"/>
                </a:solidFill>
                <a:latin typeface="Arial" panose="020B0604020202020204" pitchFamily="34" charset="0"/>
                <a:ea typeface="Calibri" panose="020F0502020204030204" pitchFamily="34" charset="0"/>
                <a:cs typeface="Arial" panose="020B0604020202020204" pitchFamily="34" charset="0"/>
              </a:rPr>
              <a:t>Les supports pourront – au plan linguistique – excéder le niveau B1+ du CECRL pour la LVA et le niveau A2+ pour la LVB, et le niveau  fixé par la définition de l’épreuve </a:t>
            </a:r>
            <a:r>
              <a:rPr lang="fr-FR" sz="2000" b="1" u="sng" dirty="0">
                <a:solidFill>
                  <a:srgbClr val="000000"/>
                </a:solidFill>
                <a:latin typeface="Arial" panose="020B0604020202020204" pitchFamily="34" charset="0"/>
                <a:ea typeface="Calibri" panose="020F0502020204030204" pitchFamily="34" charset="0"/>
                <a:cs typeface="Arial" panose="020B0604020202020204" pitchFamily="34" charset="0"/>
              </a:rPr>
              <a:t>mais</a:t>
            </a:r>
            <a:r>
              <a:rPr lang="fr-FR" sz="2000" dirty="0">
                <a:solidFill>
                  <a:srgbClr val="000000"/>
                </a:solidFill>
                <a:latin typeface="Arial" panose="020B0604020202020204" pitchFamily="34" charset="0"/>
                <a:ea typeface="Calibri" panose="020F0502020204030204" pitchFamily="34" charset="0"/>
                <a:cs typeface="Arial" panose="020B0604020202020204" pitchFamily="34" charset="0"/>
              </a:rPr>
              <a:t> les tâches demandées aux candidats sont en rapport avec le niveau de compétence attendu. </a:t>
            </a:r>
            <a:endParaRPr lang="fr-FR" sz="20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fr-FR" sz="20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fr-FR" sz="2000" dirty="0">
                <a:solidFill>
                  <a:srgbClr val="000000"/>
                </a:solidFill>
                <a:latin typeface="Arial" panose="020B0604020202020204" pitchFamily="34" charset="0"/>
                <a:ea typeface="Calibri" panose="020F0502020204030204" pitchFamily="34" charset="0"/>
                <a:cs typeface="Arial" panose="020B0604020202020204" pitchFamily="34" charset="0"/>
              </a:rPr>
              <a:t>Si les supports écrits nécessitent des coupes </a:t>
            </a:r>
          </a:p>
          <a:p>
            <a:pPr marL="285750" indent="-285750">
              <a:lnSpc>
                <a:spcPct val="107000"/>
              </a:lnSpc>
              <a:spcAft>
                <a:spcPts val="0"/>
              </a:spcAft>
              <a:buFont typeface="Wingdings" panose="05000000000000000000" pitchFamily="2" charset="2"/>
              <a:buChar char="ð"/>
            </a:pPr>
            <a:r>
              <a:rPr lang="fr-FR" sz="2000" dirty="0">
                <a:solidFill>
                  <a:srgbClr val="000000"/>
                </a:solidFill>
                <a:latin typeface="Arial" panose="020B0604020202020204" pitchFamily="34" charset="0"/>
                <a:ea typeface="Calibri" panose="020F0502020204030204" pitchFamily="34" charset="0"/>
                <a:cs typeface="Arial" panose="020B0604020202020204" pitchFamily="34" charset="0"/>
              </a:rPr>
              <a:t>matérialisées (insertion de crochets avec points de suspension).</a:t>
            </a:r>
          </a:p>
          <a:p>
            <a:pPr marL="285750" indent="-285750">
              <a:lnSpc>
                <a:spcPct val="107000"/>
              </a:lnSpc>
              <a:spcAft>
                <a:spcPts val="0"/>
              </a:spcAft>
              <a:buFont typeface="Wingdings" panose="05000000000000000000" pitchFamily="2" charset="2"/>
              <a:buChar char="ð"/>
            </a:pPr>
            <a:r>
              <a:rPr lang="fr-FR" sz="2000" dirty="0">
                <a:solidFill>
                  <a:srgbClr val="000000"/>
                </a:solidFill>
                <a:latin typeface="Arial" panose="020B0604020202020204" pitchFamily="34" charset="0"/>
                <a:ea typeface="Calibri" panose="020F0502020204030204" pitchFamily="34" charset="0"/>
                <a:cs typeface="Arial" panose="020B0604020202020204" pitchFamily="34" charset="0"/>
              </a:rPr>
              <a:t> fournis dans leur intégralité. </a:t>
            </a:r>
          </a:p>
          <a:p>
            <a:pPr marL="285750" indent="-285750">
              <a:lnSpc>
                <a:spcPct val="107000"/>
              </a:lnSpc>
              <a:spcAft>
                <a:spcPts val="0"/>
              </a:spcAft>
              <a:buFont typeface="Wingdings" panose="05000000000000000000" pitchFamily="2" charset="2"/>
              <a:buChar char="ð"/>
            </a:pPr>
            <a:r>
              <a:rPr lang="fr-FR" sz="2000" dirty="0">
                <a:solidFill>
                  <a:srgbClr val="000000"/>
                </a:solidFill>
                <a:latin typeface="Arial" panose="020B0604020202020204" pitchFamily="34" charset="0"/>
                <a:ea typeface="Calibri" panose="020F0502020204030204" pitchFamily="34" charset="0"/>
                <a:cs typeface="Arial" panose="020B0604020202020204" pitchFamily="34" charset="0"/>
              </a:rPr>
              <a:t>Les aides lexicales éventuelles seront limitées (trois au maximum). </a:t>
            </a:r>
            <a:endParaRPr lang="fr-FR" sz="20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fr-FR" sz="2000" dirty="0">
                <a:solidFill>
                  <a:srgbClr val="000000"/>
                </a:solidFill>
                <a:latin typeface="Arial" panose="020B0604020202020204" pitchFamily="34" charset="0"/>
                <a:ea typeface="Calibri" panose="020F0502020204030204" pitchFamily="34" charset="0"/>
                <a:cs typeface="Arial" panose="020B0604020202020204" pitchFamily="34" charset="0"/>
              </a:rPr>
              <a:t> </a:t>
            </a:r>
            <a:endParaRPr lang="fr-FR" sz="2000"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fr-FR" sz="2000" b="1" u="sng" dirty="0">
                <a:solidFill>
                  <a:srgbClr val="000000"/>
                </a:solidFill>
                <a:latin typeface="Arial" panose="020B0604020202020204" pitchFamily="34" charset="0"/>
                <a:ea typeface="Calibri" panose="020F0502020204030204" pitchFamily="34" charset="0"/>
                <a:cs typeface="Arial" panose="020B0604020202020204" pitchFamily="34" charset="0"/>
              </a:rPr>
              <a:t>Le degré de complexité de la syntaxe, critères de sélection des textes  </a:t>
            </a:r>
            <a:r>
              <a:rPr lang="fr-FR" sz="2000" dirty="0">
                <a:solidFill>
                  <a:srgbClr val="000000"/>
                </a:solidFill>
                <a:latin typeface="Arial" panose="020B0604020202020204" pitchFamily="34" charset="0"/>
                <a:ea typeface="Calibri" panose="020F0502020204030204" pitchFamily="34" charset="0"/>
                <a:cs typeface="Arial" panose="020B0604020202020204" pitchFamily="34" charset="0"/>
              </a:rPr>
              <a:t>:</a:t>
            </a:r>
          </a:p>
          <a:p>
            <a:pPr marL="342900" indent="-342900">
              <a:spcAft>
                <a:spcPts val="0"/>
              </a:spcAft>
              <a:buAutoNum type="arabicParenR"/>
            </a:pPr>
            <a:r>
              <a:rPr lang="fr-FR" sz="2000" dirty="0">
                <a:solidFill>
                  <a:srgbClr val="000000"/>
                </a:solidFill>
                <a:latin typeface="Arial" panose="020B0604020202020204" pitchFamily="34" charset="0"/>
                <a:ea typeface="Calibri" panose="020F0502020204030204" pitchFamily="34" charset="0"/>
                <a:cs typeface="Arial" panose="020B0604020202020204" pitchFamily="34" charset="0"/>
              </a:rPr>
              <a:t>Longueur des phrases</a:t>
            </a:r>
          </a:p>
          <a:p>
            <a:pPr>
              <a:spcAft>
                <a:spcPts val="0"/>
              </a:spcAft>
            </a:pPr>
            <a:r>
              <a:rPr lang="fr-FR" sz="2000" dirty="0">
                <a:solidFill>
                  <a:srgbClr val="000000"/>
                </a:solidFill>
                <a:latin typeface="Arial" panose="020B0604020202020204" pitchFamily="34" charset="0"/>
                <a:ea typeface="Calibri" panose="020F0502020204030204" pitchFamily="34" charset="0"/>
                <a:cs typeface="Arial" panose="020B0604020202020204" pitchFamily="34" charset="0"/>
              </a:rPr>
              <a:t>2)  Présence d’un minimum d’éléments factuels (narratifs, temporels, géographiques, quantitatifs, etc.) sur lesquels appuyer les premiers degrés de l’évaluation de la compréhension de l’écrit.</a:t>
            </a:r>
          </a:p>
          <a:p>
            <a:pPr>
              <a:spcAft>
                <a:spcPts val="0"/>
              </a:spcAft>
            </a:pPr>
            <a:r>
              <a:rPr lang="fr-FR" sz="2000" dirty="0">
                <a:solidFill>
                  <a:srgbClr val="000000"/>
                </a:solidFill>
                <a:latin typeface="Arial" panose="020B0604020202020204" pitchFamily="34" charset="0"/>
                <a:ea typeface="Calibri" panose="020F0502020204030204" pitchFamily="34" charset="0"/>
                <a:cs typeface="Arial" panose="020B0604020202020204" pitchFamily="34" charset="0"/>
              </a:rPr>
              <a:t>3) Présence d’au moins un élément autre que purement informatif, (contraste, problématisation, expression d’une hypothèse, formulation d’un point de vue, etc.) pour faciliter l’évaluation des deux degrés supérieurs de compréhension</a:t>
            </a:r>
          </a:p>
          <a:p>
            <a:pPr marL="457200" indent="-457200">
              <a:spcAft>
                <a:spcPts val="0"/>
              </a:spcAft>
              <a:buAutoNum type="arabicParenR" startAt="3"/>
            </a:pPr>
            <a:endParaRPr lang="fr-FR" sz="2000" dirty="0">
              <a:solidFill>
                <a:srgbClr val="000000"/>
              </a:solidFill>
              <a:latin typeface="Arial" panose="020B0604020202020204" pitchFamily="34" charset="0"/>
              <a:ea typeface="Calibri" panose="020F0502020204030204" pitchFamily="34" charset="0"/>
              <a:cs typeface="Arial" panose="020B0604020202020204" pitchFamily="34" charset="0"/>
            </a:endParaRPr>
          </a:p>
          <a:p>
            <a:r>
              <a:rPr lang="fr-FR"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fr-FR" sz="2000" dirty="0">
                <a:latin typeface="Arial" panose="020B0604020202020204" pitchFamily="34" charset="0"/>
                <a:cs typeface="Arial" panose="020B0604020202020204" pitchFamily="34" charset="0"/>
              </a:rPr>
              <a:t>Entrainer les élèves à se repérer quant aux degrés (1 à 4) selon les niveaux du CECRL</a:t>
            </a:r>
          </a:p>
          <a:p>
            <a:pPr>
              <a:spcAft>
                <a:spcPts val="0"/>
              </a:spcAft>
            </a:pPr>
            <a:endParaRPr lang="fr-FR"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3" name="Flèche droite 2"/>
          <p:cNvSpPr/>
          <p:nvPr/>
        </p:nvSpPr>
        <p:spPr>
          <a:xfrm>
            <a:off x="752440" y="593824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680432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C628F9-0FB9-47E8-BA96-6069036997DC}"/>
              </a:ext>
            </a:extLst>
          </p:cNvPr>
          <p:cNvSpPr>
            <a:spLocks noGrp="1"/>
          </p:cNvSpPr>
          <p:nvPr>
            <p:ph type="title"/>
          </p:nvPr>
        </p:nvSpPr>
        <p:spPr/>
        <p:txBody>
          <a:bodyPr/>
          <a:lstStyle/>
          <a:p>
            <a:pPr algn="ctr"/>
            <a:r>
              <a:rPr lang="fr-FR" dirty="0"/>
              <a:t>PROPOSITION DE SUJET</a:t>
            </a:r>
          </a:p>
        </p:txBody>
      </p:sp>
      <p:sp>
        <p:nvSpPr>
          <p:cNvPr id="3" name="Espace réservé du contenu 2">
            <a:extLst>
              <a:ext uri="{FF2B5EF4-FFF2-40B4-BE49-F238E27FC236}">
                <a16:creationId xmlns:a16="http://schemas.microsoft.com/office/drawing/2014/main" id="{7BE6EFB3-0193-45C8-A27A-DB33FC3A34E5}"/>
              </a:ext>
            </a:extLst>
          </p:cNvPr>
          <p:cNvSpPr>
            <a:spLocks noGrp="1"/>
          </p:cNvSpPr>
          <p:nvPr>
            <p:ph idx="1"/>
          </p:nvPr>
        </p:nvSpPr>
        <p:spPr/>
        <p:txBody>
          <a:bodyPr>
            <a:normAutofit/>
          </a:bodyPr>
          <a:lstStyle/>
          <a:p>
            <a:pPr marL="0" indent="0" algn="ctr">
              <a:buNone/>
            </a:pPr>
            <a:r>
              <a:rPr lang="fr-FR" sz="4800" dirty="0">
                <a:solidFill>
                  <a:srgbClr val="FF0000"/>
                </a:solidFill>
              </a:rPr>
              <a:t>SUJET ESPAGNOL</a:t>
            </a:r>
          </a:p>
        </p:txBody>
      </p:sp>
    </p:spTree>
    <p:extLst>
      <p:ext uri="{BB962C8B-B14F-4D97-AF65-F5344CB8AC3E}">
        <p14:creationId xmlns:p14="http://schemas.microsoft.com/office/powerpoint/2010/main" val="66871985"/>
      </p:ext>
    </p:extLst>
  </p:cSld>
  <p:clrMapOvr>
    <a:masterClrMapping/>
  </p:clrMapOvr>
</p:sld>
</file>

<file path=ppt/theme/theme1.xml><?xml version="1.0" encoding="utf-8"?>
<a:theme xmlns:a="http://schemas.openxmlformats.org/drawingml/2006/main" name="Rognag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TM10001105[[fn=Cadrage]]</Template>
  <TotalTime>0</TotalTime>
  <Words>1799</Words>
  <Application>Microsoft Macintosh PowerPoint</Application>
  <PresentationFormat>Grand écran</PresentationFormat>
  <Paragraphs>232</Paragraphs>
  <Slides>15</Slides>
  <Notes>4</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15</vt:i4>
      </vt:variant>
    </vt:vector>
  </HeadingPairs>
  <TitlesOfParts>
    <vt:vector size="24" baseType="lpstr">
      <vt:lpstr>Arial</vt:lpstr>
      <vt:lpstr>Arial Narrow</vt:lpstr>
      <vt:lpstr>Calibri</vt:lpstr>
      <vt:lpstr>Euphemia</vt:lpstr>
      <vt:lpstr>Franklin Gothic Book</vt:lpstr>
      <vt:lpstr>Times New Roman</vt:lpstr>
      <vt:lpstr>Wingdings</vt:lpstr>
      <vt:lpstr>Wingdings 3</vt:lpstr>
      <vt:lpstr>Rognage</vt:lpstr>
      <vt:lpstr>Nouvelles modalités d’examen en bac pro 2021-22</vt:lpstr>
      <vt:lpstr>L’épreuve de langue vivante au BAC PRO (obligatoire ou facultative)</vt:lpstr>
      <vt:lpstr>5 compétences évaluées Coefficient 2 (LVA, LVB) - Commercialisation et service en restauration coef. 3 </vt:lpstr>
      <vt:lpstr>Présentation PowerPoint</vt:lpstr>
      <vt:lpstr>Dispositions particulières </vt:lpstr>
      <vt:lpstr>Présentation PowerPoint</vt:lpstr>
      <vt:lpstr>Pistes pour la conception de sujets situation A</vt:lpstr>
      <vt:lpstr>Présentation PowerPoint</vt:lpstr>
      <vt:lpstr>PROPOSITION DE SUJET</vt:lpstr>
      <vt:lpstr>PROPOSITION DE SUJET</vt:lpstr>
      <vt:lpstr>PROPOSITION DE SUJET</vt:lpstr>
      <vt:lpstr>Présentation PowerPoint</vt:lpstr>
      <vt:lpstr>Présentation PowerPoint</vt:lpstr>
      <vt:lpstr>Descripteurs du CECRL</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Aurore Cortes-cheyron</dc:creator>
  <cp:lastModifiedBy>Géraldine Rançon</cp:lastModifiedBy>
  <cp:revision>51</cp:revision>
  <cp:lastPrinted>2021-10-03T15:44:51Z</cp:lastPrinted>
  <dcterms:created xsi:type="dcterms:W3CDTF">2021-06-23T17:04:11Z</dcterms:created>
  <dcterms:modified xsi:type="dcterms:W3CDTF">2021-10-08T12:08:29Z</dcterms:modified>
</cp:coreProperties>
</file>